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59" r:id="rId4"/>
    <p:sldId id="260" r:id="rId5"/>
    <p:sldId id="298" r:id="rId6"/>
    <p:sldId id="261" r:id="rId7"/>
    <p:sldId id="262" r:id="rId8"/>
    <p:sldId id="299" r:id="rId9"/>
    <p:sldId id="266" r:id="rId10"/>
    <p:sldId id="300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02" r:id="rId31"/>
    <p:sldId id="286" r:id="rId32"/>
    <p:sldId id="287" r:id="rId33"/>
    <p:sldId id="288" r:id="rId34"/>
    <p:sldId id="303" r:id="rId35"/>
    <p:sldId id="291" r:id="rId36"/>
    <p:sldId id="290" r:id="rId37"/>
    <p:sldId id="293" r:id="rId38"/>
    <p:sldId id="307" r:id="rId39"/>
    <p:sldId id="309" r:id="rId40"/>
    <p:sldId id="310" r:id="rId41"/>
    <p:sldId id="311" r:id="rId42"/>
    <p:sldId id="312" r:id="rId43"/>
    <p:sldId id="313" r:id="rId44"/>
    <p:sldId id="308" r:id="rId45"/>
    <p:sldId id="305" r:id="rId46"/>
    <p:sldId id="306" r:id="rId47"/>
  </p:sldIdLst>
  <p:sldSz cx="9144000" cy="6858000" type="screen4x3"/>
  <p:notesSz cx="6858000" cy="9144000"/>
  <p:embeddedFontLst>
    <p:embeddedFont>
      <p:font typeface="Century Gothic" pitchFamily="34" charset="0"/>
      <p:regular r:id="rId50"/>
      <p:bold r:id="rId51"/>
      <p:italic r:id="rId52"/>
      <p:boldItalic r:id="rId53"/>
    </p:embeddedFont>
    <p:embeddedFont>
      <p:font typeface="微软雅黑" pitchFamily="34" charset="-122"/>
      <p:regular r:id="rId54"/>
      <p:bold r:id="rId55"/>
    </p:embeddedFont>
    <p:embeddedFont>
      <p:font typeface="Calibri" pitchFamily="34" charset="0"/>
      <p:regular r:id="rId56"/>
      <p:bold r:id="rId57"/>
      <p:italic r:id="rId58"/>
      <p:boldItalic r:id="rId59"/>
    </p:embeddedFont>
    <p:embeddedFont>
      <p:font typeface="经典美黑简" charset="-122"/>
      <p:regular r:id="rId60"/>
    </p:embeddedFont>
    <p:embeddedFont>
      <p:font typeface="Impact" pitchFamily="34" charset="0"/>
      <p:regular r:id="rId61"/>
    </p:embeddedFont>
    <p:embeddedFont>
      <p:font typeface="方正兰亭超细黑简体" pitchFamily="2" charset="-122"/>
      <p:regular r:id="rId62"/>
    </p:embeddedFont>
  </p:embeddedFont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44546A"/>
    <a:srgbClr val="000000"/>
    <a:srgbClr val="708180"/>
    <a:srgbClr val="003E3E"/>
    <a:srgbClr val="F8F8F8"/>
    <a:srgbClr val="292929"/>
    <a:srgbClr val="060706"/>
    <a:srgbClr val="E6EEEE"/>
    <a:srgbClr val="1B21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6257" autoAdjust="0"/>
  </p:normalViewPr>
  <p:slideViewPr>
    <p:cSldViewPr snapToGrid="0" snapToObjects="1">
      <p:cViewPr>
        <p:scale>
          <a:sx n="75" d="100"/>
          <a:sy n="75" d="100"/>
        </p:scale>
        <p:origin x="-182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3A024-FEF4-4BF6-90A2-F282CA153775}" type="datetimeFigureOut">
              <a:rPr lang="zh-CN" altLang="en-US" smtClean="0"/>
              <a:pPr/>
              <a:t>2017/11/1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D1962-F7D2-46CE-A837-07B94B0A7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155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98BA-A784-43AC-A2D3-581D005406F3}" type="datetimeFigureOut">
              <a:rPr lang="zh-CN" altLang="en-US" smtClean="0"/>
              <a:pPr/>
              <a:t>2017/11/1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F25CE-97F7-4CE5-9418-97DBD13F90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890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各位读者朋友，大家好！我将向各位介绍《中文期刊服务平台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》的功能特色和应用技巧，希望能给各位读者今后的学习、工作和生活带来帮助。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156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接下来，我将向各位读者一一介绍平台上的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个功能，首先是：文献检索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31251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在文献检索方面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检索功能简洁而强大，支持同类数据库所具备的各类检索方式，例如：默认检索、向导式检索、高级检索等多种检索方式。在默认检索页面，我们可以直接在检索框输入检索词，通过检索词智能提示及主题词扩展功能，反复修正检索策略，从而获得最佳检索结果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530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同时，平台也提供了向导式检索和高级检索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5933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我们可以运用逻辑组配关系，在多个检索条件限定下进行检索，例如：我们可以根据需要，限定时间范围、期刊来源范围、学科范围，选择对应的检索字段进行检索，从而得到最优的检索结果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934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如果您对检索结果的全面性和精确性有很高要求，同时也拥有专业的检索知识和较高的检索技巧的话，您可以使用检索式检索的方式进行查找文章。可以直接在检索框中输入字段标志和逻辑运算符来发起检索。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3104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结果筛选（寻优）。在检索结果的二次分析方面，平台开创性地设计了“分面聚类”功能，可通过左聚类面板，快速对检索结果进行聚类筛选。对检索结果还支持时效排序、被引量排序、相关度排序等多种排序方式，其中相关度排序也是同类数据库首创。我们分别来了解一下平台给我们提供的两个检索结果寻优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9920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首先，左聚类面板支持“收录对象”、 “年份”、“学科类别”、“主题设定”、 “作者”、“发文机构”、“被引量”的多类别层叠筛选，实现在任意检索条件下对检索结果进行再次组配，提高资源深度筛选效率。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4357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次，平台提供了按时效排序、被引量排序、相关度排序等多种排序方式，可以有针对性的对检索结果进行页面展示。例如，我需要查看的文章主题必须与计算机辅助设计高度契合，那么，我们就可以选择相关度排序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8441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个功能是完善的全文保障方式。维普中文期刊服务平台的文献保障能力较强，在对传统的在线阅读、下载全文、文献传递全文保障方式进行了功能优化的同时，平台还整合了开放资源获取渠道，通过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期刊整合下载、网络链接，使其在全文保障能力上得到了大幅提升，处在同类数据库前列。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在在线阅读方面，平台在原有的在线阅读功能的基础上，新增了全新的“放大镜”阅读预览体验，无需打开文献，即可实现全文预览。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6007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在下载全文方面，在优化了传统的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端下载体验的基础上，新增移动端下载功能。如果读者安装了“中文期刊手机助手”的移动端设备，就可以通过扫描二维码，将文献下载到移动设备上。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482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我将从平台简介、平台参数、六大功能、平台价值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个方面向各位做一个比较系统的介绍、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1847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在文献传递方面，部分不能直接通过在线阅读或下载的方式获取全文的文献，可通过第三方机构提供的“文献传递”方式，使用邮箱索取文献全文。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2115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除此之外，平台还新增了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下载的全文保障方式，我们可以通过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平台下载指引对部分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期刊或文献进行下载。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335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引文分析功能。平台提供了在国内独家提供一站式的引文检索功能，可以一键式双重检索来源文献和被引文献，并具备对多篇文献的引用追踪功能，追踪和揭示中文科技文献的相互引用关系，真实展现引证关系全貌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1477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也支持多篇文章的参考文献、引证文献汇总功能。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03958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我们可以通过深入的引文分布追踪，帮助我们直观地分析该文献课题的总体发展趋势和学术影响力情况，揭示该课题目前是处于快速上升、平稳积累、还是成熟发展阶段。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524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个功能是计量分析。该平台在分析报告方面具有独创性，且表现惊艳。对每一次的检索操作均可快速生成检索报告，系统性概括检索主题全貌，并能按照标准检索报告格式生成报告文档供下载使用。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182044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同时，对于期刊、作者、机构等对象数据，还能提供对象分析报告，并能对各个对象进行比较分析，生成各种对比分析报告。</a:t>
            </a:r>
            <a:r>
              <a:rPr lang="zh-CN" altLang="zh-CN" dirty="0" smtClean="0">
                <a:effectLst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1222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功能是数据对象化。平台首次将“数据对象化”要素引入期刊全文数据库，除了提供传统的文献检索、期刊检索外，还支持主题检索、作者检索、机构检索、基金检索、学科检索、地区检索，多维度展示期刊文献全貌。</a:t>
            </a:r>
            <a:r>
              <a:rPr lang="zh-CN" altLang="zh-CN" dirty="0" smtClean="0">
                <a:effectLst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8536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在此基础上，平台也做了基于期刊文献资源解析的作者、机构、主题、期刊、基金等各种知识对象，提供其详尽的知识本体内容描述。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4264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并对此描述支持分析报告导出。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983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大家可以直接在浏览器中，输入网址进入维普中文期刊服务平台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。网址是：。。。欢迎大家登陆体验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398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在导航方面，平台做了基于期刊文献资源解析的期刊、学科、地区知识本体内容的详尽描述，并提供整理、统计及分析服务，提供相关内容的导航导读功能。</a:t>
            </a:r>
          </a:p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不仅如此，平台还提供作者、机构、基金、期刊、主题等同类对象两两间的产出对比，知识脉络关联及延伸的比较报告功能。</a:t>
            </a:r>
          </a:p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4902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已经安装了中文期刊手机助手的小伙伴，请将手机接入任意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将自动提示更新升级。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42761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如果你是第一次使用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，需要进行账号（手机号）权限认证。有两种认证方式：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092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57467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有小伙伴会说，手机上查看学术论文多不方便啊！屏幕又小，文件有大，关键还不能“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ctrl+c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，要是能在家里的电脑上查阅、下载就好了。怎么办？别急！大招后面还有杀招！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方法：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上打开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》http://qikan.cqvip.com/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，点击“登陆”，弹出登录框，选择扫码登陆；打开你已经获得了权限认证的中文期刊手机助手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，扫描登陆二维码，即可完成对此台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的反向授权，你就可以跳出校园网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限制在个人电脑上使用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中文期刊服务平台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了。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35649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好的，关于维普中文期刊服务平台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的六大功能，就向大家介绍完了。最后，我们了解一下，基于平台的功能，能够为我们带来什么样的价值。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4902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》广泛应用于课题调研、科技查新、项目评估、成果申报、人才选拔、科研管理、期刊投稿等用途。希望能够对您有所帮助。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296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维普资讯《中文期刊服务平台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》是重庆维普资讯有限公司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年推出的中文期刊换代产品，资源覆盖公开期刊、特色内刊、以及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期刊。服务深度从“期刊文献库”到“期刊大数据”。使中文期刊平台兼具资源保障价值和知识情报价值。平台采用了先进的大数据构架与云端服务模式，着力提升读者信息服务体验与效率。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733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我们让数据说话，来看一下平台参数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6270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资源覆盖面较大，能够满足广大读者日常学习和科研工作的需求。期刊和文献均按《中图法》做人工标引，每篇文献入类时以文献内容特征为依据，科学准确，保证查全率和数据统计准确性。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29056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接下来，我们看一下期刊服务平台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7.0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的六大功能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3434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智能的文献检索系统，系统采用联想式信息检索模式，大大提高了检索效率；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灵活的聚类组配方式，在任意检索条件下，我们可以对检索结果进行再次组配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完善的全文保障服务，保证了全方面的资源获取渠道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深入的引文追踪分析，我们能够利用此功能，深入追踪研究课题的来龙去脉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详尽的计量分析报告，帮助我们快速掌握相关领域内的前沿学术成果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精确的对象数据对比，平台提供了两两对象之间的，知识脉络关联及延伸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25CE-97F7-4CE5-9418-97DBD13F90C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550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9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668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1007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E6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668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solidFill>
          <a:srgbClr val="7081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668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solidFill>
          <a:srgbClr val="1B21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970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1A56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970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rgbClr val="3F8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970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rgbClr val="40D5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9970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E:\工作网盘\维普\市场部\PPT2016\图片1.jpg"/>
          <p:cNvPicPr>
            <a:picLocks noChangeAspect="1" noChangeArrowheads="1"/>
          </p:cNvPicPr>
          <p:nvPr userDrawn="1"/>
        </p:nvPicPr>
        <p:blipFill>
          <a:blip r:embed="rId11"/>
          <a:srcRect l="7147" r="178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65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0" y="5021456"/>
            <a:ext cx="9144000" cy="1836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4"/>
          <p:cNvSpPr txBox="1"/>
          <p:nvPr/>
        </p:nvSpPr>
        <p:spPr>
          <a:xfrm>
            <a:off x="365760" y="682730"/>
            <a:ext cx="8302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8F9FA"/>
                </a:solidFill>
                <a:latin typeface="思源黑体 CN Medium" pitchFamily="34" charset="-122"/>
                <a:ea typeface="思源黑体 CN Medium" pitchFamily="34" charset="-122"/>
              </a:rPr>
              <a:t>《</a:t>
            </a:r>
            <a:r>
              <a:rPr lang="zh-CN" altLang="en-US" sz="4000" dirty="0" smtClean="0">
                <a:solidFill>
                  <a:srgbClr val="F8F9FA"/>
                </a:solidFill>
                <a:latin typeface="思源黑体 CN Medium" pitchFamily="34" charset="-122"/>
                <a:ea typeface="思源黑体 CN Medium" pitchFamily="34" charset="-122"/>
              </a:rPr>
              <a:t>中文期刊服务平台</a:t>
            </a:r>
            <a:r>
              <a:rPr lang="en-US" altLang="zh-CN" sz="4000" dirty="0" smtClean="0">
                <a:solidFill>
                  <a:srgbClr val="F8F9FA"/>
                </a:solidFill>
                <a:latin typeface="思源黑体 CN Medium" pitchFamily="34" charset="-122"/>
                <a:ea typeface="思源黑体 CN Medium" pitchFamily="34" charset="-122"/>
              </a:rPr>
              <a:t>7.0》</a:t>
            </a:r>
            <a:r>
              <a:rPr lang="zh-CN" altLang="en-US" sz="4000" dirty="0" smtClean="0">
                <a:solidFill>
                  <a:srgbClr val="F8F9FA"/>
                </a:solidFill>
                <a:latin typeface="思源黑体 CN Medium" pitchFamily="34" charset="-122"/>
                <a:ea typeface="思源黑体 CN Medium" pitchFamily="34" charset="-122"/>
              </a:rPr>
              <a:t>应用培训</a:t>
            </a:r>
            <a:endParaRPr lang="zh-CN" altLang="en-US" sz="4000" dirty="0">
              <a:solidFill>
                <a:srgbClr val="F8F9FA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3478795" y="6125936"/>
            <a:ext cx="35443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 smtClean="0">
                <a:solidFill>
                  <a:srgbClr val="003E3E"/>
                </a:solidFill>
                <a:latin typeface="思源黑体 CN Medium" pitchFamily="34" charset="-122"/>
                <a:ea typeface="思源黑体 CN Medium" pitchFamily="34" charset="-122"/>
              </a:rPr>
              <a:t>重庆维普资讯有限公司</a:t>
            </a:r>
            <a:endParaRPr lang="zh-CN" altLang="en-US" sz="2300" dirty="0">
              <a:solidFill>
                <a:srgbClr val="003E3E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14" name="Picture 2" descr="E:\工作网盘\维普\VIPLOGO副本.png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94527" y="6138992"/>
            <a:ext cx="733468" cy="420164"/>
          </a:xfrm>
          <a:prstGeom prst="rect">
            <a:avLst/>
          </a:prstGeom>
          <a:noFill/>
          <a:effectLst>
            <a:innerShdw blurRad="88900" dist="38100" dir="16980000">
              <a:prstClr val="black">
                <a:alpha val="67000"/>
              </a:prstClr>
            </a:innerShdw>
          </a:effectLst>
        </p:spPr>
      </p:pic>
      <p:sp>
        <p:nvSpPr>
          <p:cNvPr id="15" name="圆角矩形 14"/>
          <p:cNvSpPr/>
          <p:nvPr/>
        </p:nvSpPr>
        <p:spPr>
          <a:xfrm>
            <a:off x="2274208" y="6125936"/>
            <a:ext cx="4571092" cy="446276"/>
          </a:xfrm>
          <a:prstGeom prst="round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3" descr="维普资讯中文期刊服务平台- 首页.png"/>
          <p:cNvPicPr>
            <a:picLocks noChangeAspect="1"/>
          </p:cNvPicPr>
          <p:nvPr/>
        </p:nvPicPr>
        <p:blipFill>
          <a:blip r:embed="rId5" cstate="print"/>
          <a:srcRect t="3610" r="1936"/>
          <a:stretch>
            <a:fillRect/>
          </a:stretch>
        </p:blipFill>
        <p:spPr bwMode="auto">
          <a:xfrm>
            <a:off x="2266588" y="1851660"/>
            <a:ext cx="4746269" cy="274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529" y="1719211"/>
            <a:ext cx="5165688" cy="4121481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 rot="3897139">
            <a:off x="3169178" y="3417120"/>
            <a:ext cx="1402494" cy="1402495"/>
            <a:chOff x="2753786" y="1608937"/>
            <a:chExt cx="2980266" cy="2980266"/>
          </a:xfrm>
        </p:grpSpPr>
        <p:sp>
          <p:nvSpPr>
            <p:cNvPr id="46" name="形状 4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47" name="同心圆 46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A6A6A6">
                    <a:lumMod val="0"/>
                    <a:lumOff val="100000"/>
                  </a:srgbClr>
                </a:gs>
                <a:gs pos="35000">
                  <a:srgbClr val="A6A6A6">
                    <a:lumMod val="0"/>
                    <a:lumOff val="100000"/>
                  </a:srgbClr>
                </a:gs>
                <a:gs pos="100000">
                  <a:srgbClr val="A6A6A6">
                    <a:lumMod val="10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3897139">
            <a:off x="3920343" y="923367"/>
            <a:ext cx="1563823" cy="1563823"/>
            <a:chOff x="2753786" y="1608937"/>
            <a:chExt cx="2980266" cy="2980266"/>
          </a:xfrm>
        </p:grpSpPr>
        <p:sp>
          <p:nvSpPr>
            <p:cNvPr id="49" name="形状 4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0" name="同心圆 49"/>
            <p:cNvSpPr/>
            <p:nvPr/>
          </p:nvSpPr>
          <p:spPr>
            <a:xfrm rot="9000000">
              <a:off x="3395829" y="2250980"/>
              <a:ext cx="1696180" cy="1696180"/>
            </a:xfrm>
            <a:prstGeom prst="donut">
              <a:avLst>
                <a:gd name="adj" fmla="val 16571"/>
              </a:avLst>
            </a:prstGeom>
            <a:gradFill flip="none" rotWithShape="1">
              <a:gsLst>
                <a:gs pos="0">
                  <a:srgbClr val="A6A6A6">
                    <a:lumMod val="67000"/>
                  </a:srgbClr>
                </a:gs>
                <a:gs pos="23280">
                  <a:srgbClr val="969696"/>
                </a:gs>
                <a:gs pos="48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4228104">
            <a:off x="4235896" y="2349824"/>
            <a:ext cx="1598465" cy="1598465"/>
            <a:chOff x="2753786" y="1608937"/>
            <a:chExt cx="2980266" cy="2980266"/>
          </a:xfrm>
        </p:grpSpPr>
        <p:sp>
          <p:nvSpPr>
            <p:cNvPr id="52" name="形状 51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3" name="同心圆 52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rot="3897139">
            <a:off x="2827418" y="1993771"/>
            <a:ext cx="1531169" cy="1531170"/>
            <a:chOff x="2753786" y="1608937"/>
            <a:chExt cx="2980266" cy="2980266"/>
          </a:xfrm>
        </p:grpSpPr>
        <p:sp>
          <p:nvSpPr>
            <p:cNvPr id="55" name="形状 54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56" name="同心圆 55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3897139">
            <a:off x="4015318" y="4585563"/>
            <a:ext cx="1312187" cy="1312187"/>
            <a:chOff x="2753786" y="1608937"/>
            <a:chExt cx="2980266" cy="2980266"/>
          </a:xfrm>
        </p:grpSpPr>
        <p:sp>
          <p:nvSpPr>
            <p:cNvPr id="66" name="形状 65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67" name="同心圆 66"/>
            <p:cNvSpPr/>
            <p:nvPr/>
          </p:nvSpPr>
          <p:spPr>
            <a:xfrm rot="8690424">
              <a:off x="3395829" y="2250980"/>
              <a:ext cx="1696180" cy="1696180"/>
            </a:xfrm>
            <a:prstGeom prst="donut">
              <a:avLst>
                <a:gd name="adj" fmla="val 17692"/>
              </a:avLst>
            </a:prstGeom>
            <a:gradFill flip="none" rotWithShape="1">
              <a:gsLst>
                <a:gs pos="0">
                  <a:srgbClr val="44546A">
                    <a:lumMod val="20000"/>
                    <a:lumOff val="80000"/>
                  </a:srgbClr>
                </a:gs>
                <a:gs pos="49000">
                  <a:srgbClr val="44546A"/>
                </a:gs>
                <a:gs pos="24000">
                  <a:srgbClr val="44546A">
                    <a:lumMod val="60000"/>
                    <a:lumOff val="40000"/>
                  </a:srgbClr>
                </a:gs>
                <a:gs pos="100000">
                  <a:srgbClr val="44546A">
                    <a:lumMod val="7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3338418">
            <a:off x="5034211" y="3640370"/>
            <a:ext cx="1737741" cy="1737741"/>
            <a:chOff x="2753786" y="1608937"/>
            <a:chExt cx="2980266" cy="2980266"/>
          </a:xfrm>
        </p:grpSpPr>
        <p:sp>
          <p:nvSpPr>
            <p:cNvPr id="69" name="形状 68"/>
            <p:cNvSpPr/>
            <p:nvPr/>
          </p:nvSpPr>
          <p:spPr>
            <a:xfrm>
              <a:off x="2753786" y="1608937"/>
              <a:ext cx="2980266" cy="2980266"/>
            </a:xfrm>
            <a:prstGeom prst="gear9">
              <a:avLst>
                <a:gd name="adj1" fmla="val 10472"/>
                <a:gd name="adj2" fmla="val 1763"/>
              </a:avLst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st="139700" dir="8100000" algn="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70" name="同心圆 69"/>
            <p:cNvSpPr/>
            <p:nvPr/>
          </p:nvSpPr>
          <p:spPr>
            <a:xfrm rot="9900000">
              <a:off x="3395828" y="2250979"/>
              <a:ext cx="1696180" cy="1696180"/>
            </a:xfrm>
            <a:prstGeom prst="donut">
              <a:avLst>
                <a:gd name="adj" fmla="val 20165"/>
              </a:avLst>
            </a:prstGeom>
            <a:gradFill flip="none" rotWithShape="1">
              <a:gsLst>
                <a:gs pos="0">
                  <a:srgbClr val="02AFF3">
                    <a:lumMod val="67000"/>
                  </a:srgbClr>
                </a:gs>
                <a:gs pos="61000">
                  <a:srgbClr val="02AFF3">
                    <a:lumMod val="97000"/>
                    <a:lumOff val="3000"/>
                  </a:srgbClr>
                </a:gs>
                <a:gs pos="85000">
                  <a:srgbClr val="02AFF3">
                    <a:lumMod val="60000"/>
                    <a:lumOff val="40000"/>
                  </a:srgbClr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2" name="文本框 4"/>
          <p:cNvSpPr txBox="1"/>
          <p:nvPr/>
        </p:nvSpPr>
        <p:spPr>
          <a:xfrm>
            <a:off x="899742" y="406781"/>
            <a:ext cx="2694357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六大功能</a:t>
            </a:r>
          </a:p>
        </p:txBody>
      </p:sp>
      <p:sp>
        <p:nvSpPr>
          <p:cNvPr id="3" name="矩形 2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531717" y="129667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智能的文献检索系统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551035" y="1665453"/>
            <a:ext cx="2103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联想式信息检索模式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大大提高检索效率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57" name="文本框 14"/>
          <p:cNvSpPr txBox="1"/>
          <p:nvPr/>
        </p:nvSpPr>
        <p:spPr>
          <a:xfrm>
            <a:off x="4503389" y="1349599"/>
            <a:ext cx="380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1</a:t>
            </a:r>
            <a:endParaRPr lang="zh-CN" altLang="en-US" sz="4000" dirty="0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58" name="文本框 33"/>
          <p:cNvSpPr txBox="1"/>
          <p:nvPr/>
        </p:nvSpPr>
        <p:spPr>
          <a:xfrm>
            <a:off x="4819688" y="2797962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44546A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9" name="文本框 34"/>
          <p:cNvSpPr txBox="1"/>
          <p:nvPr/>
        </p:nvSpPr>
        <p:spPr>
          <a:xfrm>
            <a:off x="3373468" y="2446622"/>
            <a:ext cx="41068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1" name="文本框 34"/>
          <p:cNvSpPr txBox="1"/>
          <p:nvPr/>
        </p:nvSpPr>
        <p:spPr>
          <a:xfrm>
            <a:off x="5676527" y="4126153"/>
            <a:ext cx="4940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500" dirty="0" smtClean="0">
                <a:solidFill>
                  <a:srgbClr val="02AFF3"/>
                </a:solidFill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" name="文本框 14"/>
          <p:cNvSpPr txBox="1"/>
          <p:nvPr/>
        </p:nvSpPr>
        <p:spPr>
          <a:xfrm>
            <a:off x="3739053" y="3840570"/>
            <a:ext cx="29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3" name="文本框 33"/>
          <p:cNvSpPr txBox="1"/>
          <p:nvPr/>
        </p:nvSpPr>
        <p:spPr>
          <a:xfrm>
            <a:off x="4463092" y="4949083"/>
            <a:ext cx="4138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300" dirty="0" smtClean="0">
                <a:solidFill>
                  <a:srgbClr val="44546A"/>
                </a:solidFill>
                <a:latin typeface="Impact" panose="020B0806030902050204" pitchFamily="34" charset="0"/>
              </a:rPr>
              <a:t>6</a:t>
            </a:r>
            <a:endParaRPr lang="zh-CN" altLang="en-US" sz="3300" dirty="0">
              <a:solidFill>
                <a:srgbClr val="44546A"/>
              </a:solidFill>
              <a:latin typeface="Impact" panose="020B080603090205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9721" y="2752358"/>
            <a:ext cx="2598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任意检索条件下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 algn="r"/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对检索结果进行再次组配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5965250" y="278942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</a:rPr>
              <a:t>完善的全文保障服务</a:t>
            </a:r>
          </a:p>
        </p:txBody>
      </p:sp>
      <p:sp>
        <p:nvSpPr>
          <p:cNvPr id="79" name="矩形 78"/>
          <p:cNvSpPr/>
          <p:nvPr/>
        </p:nvSpPr>
        <p:spPr>
          <a:xfrm>
            <a:off x="5979159" y="3082095"/>
            <a:ext cx="20764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全方面的资源获取渠道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00133" y="5300945"/>
            <a:ext cx="32024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两两对象之间的知识脉络关联及延伸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572799" y="498699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精确的对象数据对比</a:t>
            </a:r>
          </a:p>
        </p:txBody>
      </p:sp>
      <p:sp>
        <p:nvSpPr>
          <p:cNvPr id="84" name="矩形 83"/>
          <p:cNvSpPr/>
          <p:nvPr/>
        </p:nvSpPr>
        <p:spPr>
          <a:xfrm>
            <a:off x="638233" y="382787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深入的引文追踪分析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635181" y="4369492"/>
            <a:ext cx="2090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快速掌握相关领域内</a:t>
            </a:r>
            <a:endParaRPr lang="en-US" altLang="zh-CN" sz="14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的前沿学术成果</a:t>
            </a:r>
            <a:endParaRPr lang="zh-CN" altLang="en-US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23767" y="4158419"/>
            <a:ext cx="2663670" cy="38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深入追踪研究课题的来龙去脉</a:t>
            </a:r>
            <a:endParaRPr lang="en-US" altLang="zh-CN" sz="14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0433" y="237032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灵活的聚类组配方式</a:t>
            </a:r>
          </a:p>
        </p:txBody>
      </p:sp>
      <p:sp>
        <p:nvSpPr>
          <p:cNvPr id="90" name="矩形 89"/>
          <p:cNvSpPr/>
          <p:nvPr/>
        </p:nvSpPr>
        <p:spPr>
          <a:xfrm>
            <a:off x="6607127" y="4075353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详尽的计量分析报告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084" y="2661924"/>
            <a:ext cx="7280130" cy="38727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功能一：文献检索</a:t>
            </a:r>
          </a:p>
        </p:txBody>
      </p:sp>
      <p:sp>
        <p:nvSpPr>
          <p:cNvPr id="3" name="矩形 2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741285" y="3986126"/>
            <a:ext cx="5489021" cy="2262274"/>
            <a:chOff x="1518406" y="3000805"/>
            <a:chExt cx="4946704" cy="2019262"/>
          </a:xfrm>
        </p:grpSpPr>
        <p:sp>
          <p:nvSpPr>
            <p:cNvPr id="26" name="矩形 25"/>
            <p:cNvSpPr/>
            <p:nvPr/>
          </p:nvSpPr>
          <p:spPr>
            <a:xfrm>
              <a:off x="1518406" y="3000805"/>
              <a:ext cx="4267825" cy="2019262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27" name="组合 1230"/>
            <p:cNvGrpSpPr/>
            <p:nvPr/>
          </p:nvGrpSpPr>
          <p:grpSpPr>
            <a:xfrm>
              <a:off x="5629450" y="3469739"/>
              <a:ext cx="835660" cy="835660"/>
              <a:chOff x="3612391" y="2447763"/>
              <a:chExt cx="835660" cy="835660"/>
            </a:xfrm>
          </p:grpSpPr>
          <p:grpSp>
            <p:nvGrpSpPr>
              <p:cNvPr id="28" name="组合 1226"/>
              <p:cNvGrpSpPr/>
              <p:nvPr/>
            </p:nvGrpSpPr>
            <p:grpSpPr>
              <a:xfrm>
                <a:off x="3612391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8146800" y="2501531"/>
                  <a:ext cx="1826361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29" name="文本框 1229"/>
              <p:cNvSpPr txBox="1"/>
              <p:nvPr/>
            </p:nvSpPr>
            <p:spPr>
              <a:xfrm>
                <a:off x="3797625" y="2586001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A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866849" y="1623931"/>
            <a:ext cx="4937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输入检索词，通过检索词智能提示及主题词扩展功能，反复修正检索策略，从而获得最佳检索结果。</a:t>
            </a:r>
          </a:p>
        </p:txBody>
      </p:sp>
      <p:sp>
        <p:nvSpPr>
          <p:cNvPr id="40" name="矩形 39"/>
          <p:cNvSpPr/>
          <p:nvPr/>
        </p:nvSpPr>
        <p:spPr>
          <a:xfrm>
            <a:off x="874048" y="1108341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默认检索</a:t>
            </a:r>
          </a:p>
        </p:txBody>
      </p:sp>
      <p:sp>
        <p:nvSpPr>
          <p:cNvPr id="41" name="矩形 40"/>
          <p:cNvSpPr/>
          <p:nvPr/>
        </p:nvSpPr>
        <p:spPr>
          <a:xfrm>
            <a:off x="6144902" y="1531598"/>
            <a:ext cx="2204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：检索词智能提示</a:t>
            </a:r>
            <a:endParaRPr lang="en-US" altLang="zh-CN" b="1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：主题词扩展</a:t>
            </a:r>
            <a:endParaRPr lang="zh-CN" altLang="en-US" b="1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32" y="3575771"/>
            <a:ext cx="7980424" cy="1537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31"/>
          <p:cNvGrpSpPr/>
          <p:nvPr/>
        </p:nvGrpSpPr>
        <p:grpSpPr>
          <a:xfrm>
            <a:off x="471132" y="4240906"/>
            <a:ext cx="8617141" cy="943835"/>
            <a:chOff x="333375" y="5759609"/>
            <a:chExt cx="7087330" cy="776810"/>
          </a:xfrm>
        </p:grpSpPr>
        <p:sp>
          <p:nvSpPr>
            <p:cNvPr id="33" name="矩形 32"/>
            <p:cNvSpPr/>
            <p:nvPr/>
          </p:nvSpPr>
          <p:spPr>
            <a:xfrm>
              <a:off x="333375" y="5782120"/>
              <a:ext cx="6848475" cy="695802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34" name="组合 1230"/>
            <p:cNvGrpSpPr/>
            <p:nvPr/>
          </p:nvGrpSpPr>
          <p:grpSpPr>
            <a:xfrm>
              <a:off x="6646520" y="5759609"/>
              <a:ext cx="774185" cy="776810"/>
              <a:chOff x="3612390" y="2447763"/>
              <a:chExt cx="835660" cy="835660"/>
            </a:xfrm>
          </p:grpSpPr>
          <p:grpSp>
            <p:nvGrpSpPr>
              <p:cNvPr id="35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8199112" y="2501532"/>
                  <a:ext cx="1826359" cy="182636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36" name="文本框 1229"/>
              <p:cNvSpPr txBox="1"/>
              <p:nvPr/>
            </p:nvSpPr>
            <p:spPr>
              <a:xfrm>
                <a:off x="3791266" y="2583950"/>
                <a:ext cx="477907" cy="695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B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394" y="1297918"/>
            <a:ext cx="5353610" cy="128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功能一：文献检索</a:t>
            </a:r>
          </a:p>
        </p:txBody>
      </p:sp>
      <p:sp>
        <p:nvSpPr>
          <p:cNvPr id="3" name="矩形 2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1870" y="2813691"/>
            <a:ext cx="3814798" cy="3473738"/>
            <a:chOff x="481870" y="2813691"/>
            <a:chExt cx="3814798" cy="34737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870" y="3361953"/>
              <a:ext cx="3814798" cy="29254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0" name="组合 1230"/>
            <p:cNvGrpSpPr/>
            <p:nvPr/>
          </p:nvGrpSpPr>
          <p:grpSpPr>
            <a:xfrm>
              <a:off x="525956" y="2813691"/>
              <a:ext cx="693774" cy="710377"/>
              <a:chOff x="3612390" y="2447763"/>
              <a:chExt cx="835660" cy="853644"/>
            </a:xfrm>
          </p:grpSpPr>
          <p:grpSp>
            <p:nvGrpSpPr>
              <p:cNvPr id="31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8146798" y="2501530"/>
                  <a:ext cx="1826361" cy="18263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32" name="文本框 1229"/>
              <p:cNvSpPr txBox="1"/>
              <p:nvPr/>
            </p:nvSpPr>
            <p:spPr>
              <a:xfrm>
                <a:off x="3807015" y="2560596"/>
                <a:ext cx="446409" cy="740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A</a:t>
                </a:r>
                <a:endPara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891396" y="2833842"/>
            <a:ext cx="3814798" cy="3453587"/>
            <a:chOff x="4891396" y="2833842"/>
            <a:chExt cx="3814798" cy="345358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91396" y="3361953"/>
              <a:ext cx="3814798" cy="29254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grpSp>
          <p:nvGrpSpPr>
            <p:cNvPr id="35" name="组合 1230"/>
            <p:cNvGrpSpPr/>
            <p:nvPr/>
          </p:nvGrpSpPr>
          <p:grpSpPr>
            <a:xfrm>
              <a:off x="4954896" y="2833842"/>
              <a:ext cx="693774" cy="764593"/>
              <a:chOff x="3612390" y="2447763"/>
              <a:chExt cx="835660" cy="935614"/>
            </a:xfrm>
          </p:grpSpPr>
          <p:grpSp>
            <p:nvGrpSpPr>
              <p:cNvPr id="36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38" name="椭圆 37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8146798" y="2501530"/>
                  <a:ext cx="1826361" cy="18263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37" name="文本框 1229"/>
              <p:cNvSpPr txBox="1"/>
              <p:nvPr/>
            </p:nvSpPr>
            <p:spPr>
              <a:xfrm>
                <a:off x="3779879" y="2543792"/>
                <a:ext cx="465718" cy="839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B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7009555" y="1770585"/>
            <a:ext cx="15552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：向导式检索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B</a:t>
            </a:r>
            <a:r>
              <a:rPr lang="zh-CN" altLang="en-US" sz="1600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：检索式检索</a:t>
            </a:r>
            <a:endParaRPr lang="en-US" altLang="zh-CN" sz="1600" dirty="0" smtClean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613752" y="1890007"/>
            <a:ext cx="1370480" cy="691775"/>
            <a:chOff x="6319370" y="2082800"/>
            <a:chExt cx="1370480" cy="691775"/>
          </a:xfrm>
        </p:grpSpPr>
        <p:sp>
          <p:nvSpPr>
            <p:cNvPr id="42" name="椭圆 41"/>
            <p:cNvSpPr/>
            <p:nvPr/>
          </p:nvSpPr>
          <p:spPr>
            <a:xfrm>
              <a:off x="6319370" y="2277034"/>
              <a:ext cx="497541" cy="497541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cxnSp>
          <p:nvCxnSpPr>
            <p:cNvPr id="43" name="肘形连接符 42"/>
            <p:cNvCxnSpPr/>
            <p:nvPr/>
          </p:nvCxnSpPr>
          <p:spPr>
            <a:xfrm flipV="1">
              <a:off x="6851650" y="2082800"/>
              <a:ext cx="838200" cy="44450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2AFF3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50" name="矩形 49"/>
          <p:cNvSpPr/>
          <p:nvPr/>
        </p:nvSpPr>
        <p:spPr>
          <a:xfrm>
            <a:off x="7059191" y="1323318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高级检索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990" y="1947078"/>
            <a:ext cx="5769734" cy="4554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131315" y="1208388"/>
            <a:ext cx="5072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运用逻辑组配关系，在多个检索条件限定下进行检索。</a:t>
            </a:r>
          </a:p>
        </p:txBody>
      </p:sp>
      <p:sp>
        <p:nvSpPr>
          <p:cNvPr id="3" name="矩形 2"/>
          <p:cNvSpPr/>
          <p:nvPr/>
        </p:nvSpPr>
        <p:spPr>
          <a:xfrm>
            <a:off x="882412" y="1197237"/>
            <a:ext cx="17876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向导式检索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5467" y="1947079"/>
            <a:ext cx="774700" cy="107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467" y="3186430"/>
            <a:ext cx="11811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功能一：文献检索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021" y="1863086"/>
            <a:ext cx="4556341" cy="3812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2938512" y="1056301"/>
            <a:ext cx="529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在检索框中直接输入字段标识和逻辑运算符来发起检索。</a:t>
            </a:r>
          </a:p>
        </p:txBody>
      </p:sp>
      <p:sp>
        <p:nvSpPr>
          <p:cNvPr id="3" name="矩形 2"/>
          <p:cNvSpPr/>
          <p:nvPr/>
        </p:nvSpPr>
        <p:spPr>
          <a:xfrm>
            <a:off x="887042" y="1078576"/>
            <a:ext cx="17876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检索式检索</a:t>
            </a:r>
          </a:p>
        </p:txBody>
      </p:sp>
      <p:sp>
        <p:nvSpPr>
          <p:cNvPr id="5" name="矩形 4"/>
          <p:cNvSpPr/>
          <p:nvPr/>
        </p:nvSpPr>
        <p:spPr>
          <a:xfrm>
            <a:off x="6404827" y="2614950"/>
            <a:ext cx="2497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3E3E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检索规则说明：</a:t>
            </a:r>
            <a:endParaRPr lang="en-US" altLang="zh-CN" sz="1600" dirty="0" smtClean="0">
              <a:solidFill>
                <a:srgbClr val="003E3E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AND</a:t>
            </a:r>
            <a:r>
              <a:rPr lang="zh-CN" altLang="en-US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代表“并且”；</a:t>
            </a:r>
            <a:endParaRPr lang="en-US" altLang="zh-CN" sz="1600" dirty="0" smtClean="0">
              <a:solidFill>
                <a:srgbClr val="292929"/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OR</a:t>
            </a:r>
            <a:r>
              <a:rPr lang="zh-CN" altLang="en-US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代表“或者”；</a:t>
            </a:r>
            <a:endParaRPr lang="en-US" altLang="zh-CN" sz="1600" dirty="0" smtClean="0">
              <a:solidFill>
                <a:srgbClr val="292929"/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NOT</a:t>
            </a:r>
            <a:r>
              <a:rPr lang="zh-CN" altLang="en-US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代表“不包含”。</a:t>
            </a:r>
            <a:endParaRPr lang="en-US" altLang="zh-CN" sz="1600" dirty="0" smtClean="0">
              <a:solidFill>
                <a:srgbClr val="292929"/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注意必须大写，</a:t>
            </a:r>
            <a:endParaRPr lang="en-US" altLang="zh-CN" sz="1600" dirty="0" smtClean="0">
              <a:solidFill>
                <a:srgbClr val="292929"/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292929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运算符两边需空一格。</a:t>
            </a:r>
            <a:endParaRPr lang="en-US" altLang="zh-CN" sz="1600" dirty="0" smtClean="0">
              <a:solidFill>
                <a:srgbClr val="292929"/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3542" y="6102836"/>
            <a:ext cx="6948858" cy="4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检索式范例：（</a:t>
            </a:r>
            <a:r>
              <a:rPr lang="en-US" altLang="zh-CN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K=</a:t>
            </a:r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图书馆学 </a:t>
            </a:r>
            <a:r>
              <a:rPr lang="en-US" altLang="zh-CN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OR K=</a:t>
            </a:r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情报学）</a:t>
            </a:r>
            <a:r>
              <a:rPr lang="en-US" altLang="zh-CN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AND A=</a:t>
            </a:r>
            <a:r>
              <a:rPr lang="zh-CN" altLang="en-US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范并思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269435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功能一：文献检索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94" y="1292877"/>
            <a:ext cx="7846260" cy="466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673527" y="1748084"/>
            <a:ext cx="2269193" cy="4213909"/>
            <a:chOff x="673527" y="1748084"/>
            <a:chExt cx="2269193" cy="4213909"/>
          </a:xfrm>
        </p:grpSpPr>
        <p:sp>
          <p:nvSpPr>
            <p:cNvPr id="20" name="矩形 19"/>
            <p:cNvSpPr/>
            <p:nvPr/>
          </p:nvSpPr>
          <p:spPr>
            <a:xfrm>
              <a:off x="673527" y="2234539"/>
              <a:ext cx="1866780" cy="3727454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21" name="组合 1230"/>
            <p:cNvGrpSpPr/>
            <p:nvPr/>
          </p:nvGrpSpPr>
          <p:grpSpPr>
            <a:xfrm>
              <a:off x="2151088" y="1748084"/>
              <a:ext cx="791632" cy="737506"/>
              <a:chOff x="3612390" y="2447763"/>
              <a:chExt cx="835660" cy="835660"/>
            </a:xfrm>
          </p:grpSpPr>
          <p:grpSp>
            <p:nvGrpSpPr>
              <p:cNvPr id="22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8146796" y="2501530"/>
                  <a:ext cx="1826360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23" name="文本框 1229"/>
              <p:cNvSpPr txBox="1"/>
              <p:nvPr/>
            </p:nvSpPr>
            <p:spPr>
              <a:xfrm>
                <a:off x="3797624" y="2508272"/>
                <a:ext cx="4651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A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568088" y="1691836"/>
            <a:ext cx="1866384" cy="776810"/>
            <a:chOff x="5568088" y="1691836"/>
            <a:chExt cx="1866384" cy="776810"/>
          </a:xfrm>
        </p:grpSpPr>
        <p:sp>
          <p:nvSpPr>
            <p:cNvPr id="27" name="矩形 26"/>
            <p:cNvSpPr/>
            <p:nvPr/>
          </p:nvSpPr>
          <p:spPr>
            <a:xfrm>
              <a:off x="6362699" y="1932956"/>
              <a:ext cx="1071773" cy="301583"/>
            </a:xfrm>
            <a:prstGeom prst="rect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28" name="组合 1230"/>
            <p:cNvGrpSpPr/>
            <p:nvPr/>
          </p:nvGrpSpPr>
          <p:grpSpPr>
            <a:xfrm>
              <a:off x="5568088" y="1691836"/>
              <a:ext cx="774185" cy="776810"/>
              <a:chOff x="3612390" y="2447763"/>
              <a:chExt cx="835660" cy="835660"/>
            </a:xfrm>
          </p:grpSpPr>
          <p:grpSp>
            <p:nvGrpSpPr>
              <p:cNvPr id="29" name="组合 1226"/>
              <p:cNvGrpSpPr/>
              <p:nvPr/>
            </p:nvGrpSpPr>
            <p:grpSpPr>
              <a:xfrm>
                <a:off x="3612390" y="2447763"/>
                <a:ext cx="835660" cy="835660"/>
                <a:chOff x="8122422" y="2445353"/>
                <a:chExt cx="1938714" cy="1938714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8122422" y="2445353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8146795" y="2501530"/>
                  <a:ext cx="1826361" cy="182636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30" name="文本框 1229"/>
              <p:cNvSpPr txBox="1"/>
              <p:nvPr/>
            </p:nvSpPr>
            <p:spPr>
              <a:xfrm>
                <a:off x="3791266" y="2508272"/>
                <a:ext cx="477907" cy="695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</a:rPr>
                  <a:t>B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5008828" y="6144873"/>
            <a:ext cx="380424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A</a:t>
            </a:r>
            <a:r>
              <a:rPr lang="zh-CN" altLang="en-US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：分面聚类</a:t>
            </a:r>
            <a:r>
              <a:rPr lang="en-US" altLang="zh-CN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		B</a:t>
            </a:r>
            <a:r>
              <a:rPr lang="zh-CN" altLang="en-US" b="1" dirty="0" smtClean="0">
                <a:solidFill>
                  <a:srgbClr val="02AFF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：多种排序方式</a:t>
            </a:r>
            <a:endParaRPr lang="zh-CN" altLang="en-US" b="1" dirty="0">
              <a:solidFill>
                <a:srgbClr val="02AFF3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34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功能二：结果筛选（寻优）</a:t>
            </a:r>
          </a:p>
        </p:txBody>
      </p:sp>
      <p:sp>
        <p:nvSpPr>
          <p:cNvPr id="35" name="矩形 34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653627" y="3276685"/>
            <a:ext cx="1838737" cy="135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61827" y="3287834"/>
            <a:ext cx="1838738" cy="134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70027" y="3300414"/>
            <a:ext cx="1821553" cy="1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0027" y="3288894"/>
            <a:ext cx="1821553" cy="13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功能二：结果筛选（寻优）</a:t>
            </a:r>
          </a:p>
        </p:txBody>
      </p:sp>
      <p:sp>
        <p:nvSpPr>
          <p:cNvPr id="12" name="矩形 1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742" y="1747490"/>
            <a:ext cx="7685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左聚类面板支持“文献类型”、“期刊收录”、“领域”、“主题”、“机构”、“作者”、“传媒”、“年份”、“被引范围”的多类别层叠筛选，实现在任意检索条件下对检索结果进行再次组配，提高资源深度筛选效率。</a:t>
            </a:r>
          </a:p>
        </p:txBody>
      </p:sp>
      <p:sp>
        <p:nvSpPr>
          <p:cNvPr id="14" name="矩形 13"/>
          <p:cNvSpPr/>
          <p:nvPr/>
        </p:nvSpPr>
        <p:spPr>
          <a:xfrm>
            <a:off x="906940" y="1231900"/>
            <a:ext cx="2174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chemeClr val="tx2">
                    <a:lumMod val="50000"/>
                  </a:schemeClr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分面聚类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53345" y="4794474"/>
            <a:ext cx="8138235" cy="1354306"/>
            <a:chOff x="553345" y="4794474"/>
            <a:chExt cx="8138235" cy="1354306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770420" y="4794474"/>
              <a:ext cx="1830145" cy="134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53345" y="4801794"/>
              <a:ext cx="1830145" cy="1346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674918" y="4801794"/>
              <a:ext cx="1830146" cy="1339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70027" y="4817119"/>
              <a:ext cx="1821553" cy="13251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8102" y="1680898"/>
            <a:ext cx="6261100" cy="482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075444" y="1016000"/>
            <a:ext cx="3289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提供检索结果的多种排序方式。</a:t>
            </a:r>
          </a:p>
        </p:txBody>
      </p:sp>
      <p:sp>
        <p:nvSpPr>
          <p:cNvPr id="7" name="矩形 6"/>
          <p:cNvSpPr/>
          <p:nvPr/>
        </p:nvSpPr>
        <p:spPr>
          <a:xfrm>
            <a:off x="1593288" y="1038711"/>
            <a:ext cx="2174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多种排序方式</a:t>
            </a:r>
          </a:p>
        </p:txBody>
      </p:sp>
      <p:sp>
        <p:nvSpPr>
          <p:cNvPr id="9" name="矩形 8"/>
          <p:cNvSpPr/>
          <p:nvPr/>
        </p:nvSpPr>
        <p:spPr>
          <a:xfrm>
            <a:off x="5391815" y="2210439"/>
            <a:ext cx="1020429" cy="902875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0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功能二：结果筛选（寻优）</a:t>
            </a:r>
          </a:p>
        </p:txBody>
      </p:sp>
      <p:sp>
        <p:nvSpPr>
          <p:cNvPr id="11" name="矩形 10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r="1135"/>
          <a:stretch>
            <a:fillRect/>
          </a:stretch>
        </p:blipFill>
        <p:spPr bwMode="auto">
          <a:xfrm>
            <a:off x="2950936" y="3982299"/>
            <a:ext cx="5837465" cy="15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1865" y="1803014"/>
            <a:ext cx="5846536" cy="16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382602" y="2904872"/>
            <a:ext cx="3289454" cy="212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·	</a:t>
            </a: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在线阅读</a:t>
            </a:r>
            <a:endParaRPr lang="en-US" altLang="zh-CN" dirty="0" smtClean="0">
              <a:solidFill>
                <a:srgbClr val="00B0F0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·	</a:t>
            </a: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下载全文</a:t>
            </a:r>
            <a:endParaRPr lang="en-US" altLang="zh-CN" dirty="0" smtClean="0">
              <a:solidFill>
                <a:srgbClr val="00B0F0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·	</a:t>
            </a: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文献传递</a:t>
            </a:r>
            <a:endParaRPr lang="en-US" altLang="zh-CN" dirty="0" smtClean="0">
              <a:solidFill>
                <a:srgbClr val="00B0F0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·	OA</a:t>
            </a: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期刊链接</a:t>
            </a:r>
            <a:endParaRPr lang="en-US" altLang="zh-CN" dirty="0" smtClean="0">
              <a:solidFill>
                <a:srgbClr val="00B0F0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·	</a:t>
            </a: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网络资源链接</a:t>
            </a:r>
          </a:p>
        </p:txBody>
      </p:sp>
      <p:sp>
        <p:nvSpPr>
          <p:cNvPr id="10" name="矩形 9"/>
          <p:cNvSpPr/>
          <p:nvPr/>
        </p:nvSpPr>
        <p:spPr>
          <a:xfrm>
            <a:off x="427206" y="2294970"/>
            <a:ext cx="3142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五大全文保障模式</a:t>
            </a:r>
          </a:p>
        </p:txBody>
      </p:sp>
      <p:sp>
        <p:nvSpPr>
          <p:cNvPr id="11" name="矩形 10"/>
          <p:cNvSpPr/>
          <p:nvPr/>
        </p:nvSpPr>
        <p:spPr>
          <a:xfrm>
            <a:off x="3870298" y="3132085"/>
            <a:ext cx="3165502" cy="333017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63949" y="5194689"/>
            <a:ext cx="1706587" cy="332967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功能三：全文保障</a:t>
            </a:r>
          </a:p>
        </p:txBody>
      </p:sp>
      <p:sp>
        <p:nvSpPr>
          <p:cNvPr id="15" name="矩形 14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20038" y="1479917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在线阅读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5" r="10531"/>
          <a:stretch>
            <a:fillRect/>
          </a:stretch>
        </p:blipFill>
        <p:spPr bwMode="auto">
          <a:xfrm>
            <a:off x="4443725" y="3094556"/>
            <a:ext cx="4353006" cy="271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1049" y="3094557"/>
            <a:ext cx="3971310" cy="27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椭圆 5"/>
          <p:cNvSpPr/>
          <p:nvPr/>
        </p:nvSpPr>
        <p:spPr>
          <a:xfrm>
            <a:off x="499228" y="3841632"/>
            <a:ext cx="433385" cy="433385"/>
          </a:xfrm>
          <a:prstGeom prst="ellipse">
            <a:avLst/>
          </a:prstGeom>
          <a:noFill/>
          <a:ln w="57150">
            <a:solidFill>
              <a:srgbClr val="029B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32613" y="3747336"/>
            <a:ext cx="3409746" cy="124060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42340" y="1979273"/>
            <a:ext cx="7821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原有的（浏览器）在线阅读功能的基础上，新增了全新的“放大镜”阅读预览体验，无需打开文献，即可实现全文预览。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功能三：全文保障</a:t>
            </a:r>
          </a:p>
        </p:txBody>
      </p:sp>
      <p:sp>
        <p:nvSpPr>
          <p:cNvPr id="10" name="矩形 9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2737441" y="608381"/>
            <a:ext cx="3794230" cy="817850"/>
            <a:chOff x="551544" y="1570357"/>
            <a:chExt cx="5354324" cy="1154131"/>
          </a:xfrm>
        </p:grpSpPr>
        <p:sp>
          <p:nvSpPr>
            <p:cNvPr id="43" name="矩形 42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4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思源黑体 CN Bold" pitchFamily="34" charset="-122"/>
                  <a:ea typeface="思源黑体 CN Bold" pitchFamily="34" charset="-122"/>
                  <a:cs typeface="经典美黑简" pitchFamily="49" charset="-122"/>
                </a:rPr>
                <a:t>平台简介</a:t>
              </a:r>
            </a:p>
          </p:txBody>
        </p:sp>
        <p:sp>
          <p:nvSpPr>
            <p:cNvPr id="45" name="文本框 21"/>
            <p:cNvSpPr txBox="1"/>
            <p:nvPr/>
          </p:nvSpPr>
          <p:spPr>
            <a:xfrm>
              <a:off x="1689449" y="1616955"/>
              <a:ext cx="1007095" cy="1107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51" name="直角三角形 5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49" name="直角三角形 48"/>
            <p:cNvSpPr/>
            <p:nvPr/>
          </p:nvSpPr>
          <p:spPr>
            <a:xfrm rot="16200000">
              <a:off x="4757986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737441" y="1798061"/>
            <a:ext cx="3794230" cy="817851"/>
            <a:chOff x="551544" y="1570357"/>
            <a:chExt cx="5354324" cy="1154132"/>
          </a:xfrm>
        </p:grpSpPr>
        <p:sp>
          <p:nvSpPr>
            <p:cNvPr id="84" name="矩形 8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8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思源黑体 CN Bold" pitchFamily="34" charset="-122"/>
                  <a:ea typeface="思源黑体 CN Bold" pitchFamily="34" charset="-122"/>
                  <a:cs typeface="经典美黑简" pitchFamily="49" charset="-122"/>
                </a:rPr>
                <a:t>平台参数</a:t>
              </a:r>
            </a:p>
          </p:txBody>
        </p:sp>
        <p:sp>
          <p:nvSpPr>
            <p:cNvPr id="86" name="文本框 21"/>
            <p:cNvSpPr txBox="1"/>
            <p:nvPr/>
          </p:nvSpPr>
          <p:spPr>
            <a:xfrm>
              <a:off x="1689448" y="1616955"/>
              <a:ext cx="1106628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92" name="直角三角形 9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0" name="直角三角形 8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2737441" y="2987742"/>
            <a:ext cx="3794230" cy="817851"/>
            <a:chOff x="551544" y="1570357"/>
            <a:chExt cx="5354324" cy="1154132"/>
          </a:xfrm>
        </p:grpSpPr>
        <p:sp>
          <p:nvSpPr>
            <p:cNvPr id="94" name="矩形 9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95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思源黑体 CN Bold" pitchFamily="34" charset="-122"/>
                  <a:ea typeface="思源黑体 CN Bold" pitchFamily="34" charset="-122"/>
                  <a:cs typeface="经典美黑简" pitchFamily="49" charset="-122"/>
                </a:rPr>
                <a:t>六大功能</a:t>
              </a:r>
            </a:p>
          </p:txBody>
        </p:sp>
        <p:sp>
          <p:nvSpPr>
            <p:cNvPr id="9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03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02" name="直角三角形 10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0" name="直角三角形 9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2737441" y="4177423"/>
            <a:ext cx="3794230" cy="817851"/>
            <a:chOff x="551544" y="1570357"/>
            <a:chExt cx="5354324" cy="1154132"/>
          </a:xfrm>
        </p:grpSpPr>
        <p:sp>
          <p:nvSpPr>
            <p:cNvPr id="104" name="矩形 103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05" name="文本框 56"/>
            <p:cNvSpPr txBox="1"/>
            <p:nvPr/>
          </p:nvSpPr>
          <p:spPr>
            <a:xfrm>
              <a:off x="2685471" y="1868434"/>
              <a:ext cx="1997903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思源黑体 CN Bold" pitchFamily="34" charset="-122"/>
                  <a:ea typeface="思源黑体 CN Bold" pitchFamily="34" charset="-122"/>
                  <a:cs typeface="经典美黑简" pitchFamily="49" charset="-122"/>
                </a:rPr>
                <a:t>移动应用</a:t>
              </a:r>
            </a:p>
          </p:txBody>
        </p:sp>
        <p:sp>
          <p:nvSpPr>
            <p:cNvPr id="106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04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112" name="直角三角形 111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110" name="直角三角形 109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37441" y="5367103"/>
            <a:ext cx="3794230" cy="817851"/>
            <a:chOff x="551544" y="1570357"/>
            <a:chExt cx="5354324" cy="1154132"/>
          </a:xfrm>
        </p:grpSpPr>
        <p:sp>
          <p:nvSpPr>
            <p:cNvPr id="28" name="矩形 27"/>
            <p:cNvSpPr/>
            <p:nvPr/>
          </p:nvSpPr>
          <p:spPr>
            <a:xfrm>
              <a:off x="551544" y="1572151"/>
              <a:ext cx="5354324" cy="1107996"/>
            </a:xfrm>
            <a:prstGeom prst="rect">
              <a:avLst/>
            </a:prstGeom>
            <a:pattFill prst="wdUpDiag">
              <a:fgClr>
                <a:sysClr val="window" lastClr="FFFFFF">
                  <a:lumMod val="9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29" name="文本框 56"/>
            <p:cNvSpPr txBox="1"/>
            <p:nvPr/>
          </p:nvSpPr>
          <p:spPr>
            <a:xfrm>
              <a:off x="2685471" y="1868434"/>
              <a:ext cx="1997902" cy="651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  <a:latin typeface="Calibri" panose="020F0502020204030204" pitchFamily="34" charset="0"/>
                  <a:ea typeface="Adobe Gothic Std B" panose="020B0800000000000000" pitchFamily="34" charset="-128"/>
                </a:defRPr>
              </a:lvl1pPr>
            </a:lstStyle>
            <a:p>
              <a:pPr lvl="0" defTabSz="914400">
                <a:defRPr/>
              </a:pPr>
              <a:r>
                <a:rPr lang="zh-CN" altLang="en-US" sz="2400" kern="0" dirty="0" smtClean="0">
                  <a:solidFill>
                    <a:srgbClr val="44546A"/>
                  </a:solidFill>
                  <a:latin typeface="思源黑体 CN Bold" pitchFamily="34" charset="-122"/>
                  <a:ea typeface="思源黑体 CN Bold" pitchFamily="34" charset="-122"/>
                  <a:cs typeface="经典美黑简" pitchFamily="49" charset="-122"/>
                </a:rPr>
                <a:t>平台价值</a:t>
              </a:r>
            </a:p>
          </p:txBody>
        </p:sp>
        <p:sp>
          <p:nvSpPr>
            <p:cNvPr id="30" name="文本框 21"/>
            <p:cNvSpPr txBox="1"/>
            <p:nvPr/>
          </p:nvSpPr>
          <p:spPr>
            <a:xfrm>
              <a:off x="1689448" y="1616955"/>
              <a:ext cx="1129249" cy="1107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0" i="0" u="none" strike="noStrike" kern="0" cap="none" spc="0" normalizeH="0" baseline="0" noProof="0" dirty="0" smtClean="0">
                  <a:ln w="28575">
                    <a:solidFill>
                      <a:sysClr val="window" lastClr="FFFFFF"/>
                    </a:solidFill>
                  </a:ln>
                  <a:solidFill>
                    <a:srgbClr val="02AFF3"/>
                  </a:solidFill>
                  <a:effectLst>
                    <a:outerShdw blurRad="889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 panose="020B0806030902050204" pitchFamily="34" charset="0"/>
                </a:rPr>
                <a:t>05</a:t>
              </a:r>
              <a:endParaRPr kumimoji="0" lang="zh-CN" altLang="en-US" sz="4500" b="0" i="0" u="none" strike="noStrike" kern="0" cap="none" spc="0" normalizeH="0" baseline="0" noProof="0" dirty="0">
                <a:ln w="28575">
                  <a:solidFill>
                    <a:sysClr val="window" lastClr="FFFFFF"/>
                  </a:solidFill>
                </a:ln>
                <a:solidFill>
                  <a:srgbClr val="02AFF3"/>
                </a:solidFill>
                <a:effectLst>
                  <a:outerShdw blurRad="889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 panose="020B0806030902050204" pitchFamily="34" charset="0"/>
              </a:endParaRPr>
            </a:p>
          </p:txBody>
        </p:sp>
        <p:sp>
          <p:nvSpPr>
            <p:cNvPr id="31" name="直角三角形 30"/>
            <p:cNvSpPr/>
            <p:nvPr/>
          </p:nvSpPr>
          <p:spPr>
            <a:xfrm rot="5400000">
              <a:off x="587156" y="1534745"/>
              <a:ext cx="1107995" cy="1179220"/>
            </a:xfrm>
            <a:prstGeom prst="rtTriangle">
              <a:avLst/>
            </a:prstGeom>
            <a:gradFill flip="none" rotWithShape="1"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32" name="直角三角形 31"/>
            <p:cNvSpPr/>
            <p:nvPr/>
          </p:nvSpPr>
          <p:spPr>
            <a:xfrm rot="16200000">
              <a:off x="4757987" y="1532267"/>
              <a:ext cx="1103951" cy="1191811"/>
            </a:xfrm>
            <a:prstGeom prst="rtTriangle">
              <a:avLst/>
            </a:prstGeom>
            <a:gradFill>
              <a:gsLst>
                <a:gs pos="0">
                  <a:schemeClr val="tx2">
                    <a:lumMod val="75000"/>
                    <a:tint val="66000"/>
                    <a:satMod val="160000"/>
                  </a:schemeClr>
                </a:gs>
                <a:gs pos="50000">
                  <a:schemeClr val="tx2">
                    <a:lumMod val="75000"/>
                    <a:tint val="44500"/>
                    <a:satMod val="160000"/>
                  </a:schemeClr>
                </a:gs>
                <a:gs pos="100000">
                  <a:schemeClr val="tx2">
                    <a:lumMod val="75000"/>
                    <a:tint val="23500"/>
                    <a:satMod val="160000"/>
                  </a:schemeClr>
                </a:gs>
              </a:gsLst>
              <a:lin ang="135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7792" y="1105180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下载全文</a:t>
            </a:r>
          </a:p>
        </p:txBody>
      </p:sp>
      <p:sp>
        <p:nvSpPr>
          <p:cNvPr id="6" name="矩形 5"/>
          <p:cNvSpPr/>
          <p:nvPr/>
        </p:nvSpPr>
        <p:spPr>
          <a:xfrm>
            <a:off x="798142" y="1579136"/>
            <a:ext cx="7990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在优化了传统的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端下载体验的基础上，新增移动端下载功能。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安装了“中文期刊手机助手”的移动端设备，可扫描二维码，通过移动设备下载全文。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功能三：全文保障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974" y="2498725"/>
            <a:ext cx="66579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4872259" y="2908300"/>
            <a:ext cx="1437715" cy="158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1907" y="1661529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文献传递</a:t>
            </a:r>
          </a:p>
        </p:txBody>
      </p:sp>
      <p:sp>
        <p:nvSpPr>
          <p:cNvPr id="6" name="矩形 5"/>
          <p:cNvSpPr/>
          <p:nvPr/>
        </p:nvSpPr>
        <p:spPr>
          <a:xfrm>
            <a:off x="392916" y="2475568"/>
            <a:ext cx="31715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部分不能直接通过在线阅读或下载的方式获取全文的文献，可通过 “文献传递”方式，使用邮箱索取文献全文。</a:t>
            </a:r>
          </a:p>
          <a:p>
            <a:pPr>
              <a:lnSpc>
                <a:spcPct val="150000"/>
              </a:lnSpc>
            </a:pP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只需输入邮箱以及验证码，系统将会自动处理请求，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分钟之内将文章的下载链接发送到邮箱当中，点击即可获取。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功能三：全文保障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pic>
        <p:nvPicPr>
          <p:cNvPr id="9" name="图片 8" descr="QQ截图20150322181854_副本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569" y="1494264"/>
            <a:ext cx="4996950" cy="45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9055" y="1470382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OA</a:t>
            </a:r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期刊链接</a:t>
            </a:r>
          </a:p>
        </p:txBody>
      </p:sp>
      <p:sp>
        <p:nvSpPr>
          <p:cNvPr id="6" name="矩形 5"/>
          <p:cNvSpPr/>
          <p:nvPr/>
        </p:nvSpPr>
        <p:spPr>
          <a:xfrm>
            <a:off x="1351357" y="1969738"/>
            <a:ext cx="6659845" cy="42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部分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（开放存取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Open Access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）期刊或文献，提供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OA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平台下载指引。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功能三：全文保障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 cstate="print"/>
          <a:srcRect t="48415"/>
          <a:stretch>
            <a:fillRect/>
          </a:stretch>
        </p:blipFill>
        <p:spPr bwMode="auto">
          <a:xfrm>
            <a:off x="421456" y="2724150"/>
            <a:ext cx="824558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矩形 10"/>
          <p:cNvSpPr/>
          <p:nvPr/>
        </p:nvSpPr>
        <p:spPr>
          <a:xfrm>
            <a:off x="416301" y="5543550"/>
            <a:ext cx="8272855" cy="7747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34061" y="1035159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网络资源链接</a:t>
            </a:r>
          </a:p>
        </p:txBody>
      </p:sp>
      <p:sp>
        <p:nvSpPr>
          <p:cNvPr id="6" name="矩形 5"/>
          <p:cNvSpPr/>
          <p:nvPr/>
        </p:nvSpPr>
        <p:spPr>
          <a:xfrm>
            <a:off x="1445212" y="1501062"/>
            <a:ext cx="6659845" cy="79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部分文献可通过解析取得网络下载地址，根据链接热度排行选择下载，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直接跳转至相应网站获取全文。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功能三：全文保障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986" y="2458714"/>
            <a:ext cx="5898993" cy="416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708548" y="3884916"/>
            <a:ext cx="5825346" cy="2020927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9616" y="1881731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文献细览查看</a:t>
            </a:r>
          </a:p>
        </p:txBody>
      </p:sp>
      <p:sp>
        <p:nvSpPr>
          <p:cNvPr id="6" name="矩形 5"/>
          <p:cNvSpPr/>
          <p:nvPr/>
        </p:nvSpPr>
        <p:spPr>
          <a:xfrm>
            <a:off x="659616" y="2381087"/>
            <a:ext cx="2216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单篇文献的知识梳理与知识节点的呈现，可作相关的引文分析。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功能四：引文分析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51860" y="4356135"/>
            <a:ext cx="4154427" cy="15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649302" y="4534698"/>
            <a:ext cx="3289454" cy="129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通过参考文献，越查越旧。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通过引证文献，越查越新。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通过耦合文献，越查越深。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534" y="1143000"/>
            <a:ext cx="5268453" cy="29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9186" y="1660737"/>
            <a:ext cx="70294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92986" y="1107483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题录导出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功能四：引文分析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51305" y="1697735"/>
            <a:ext cx="595045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9186" y="2106303"/>
            <a:ext cx="7029450" cy="210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1319986" y="2638894"/>
            <a:ext cx="4552043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b="48235"/>
          <a:stretch>
            <a:fillRect/>
          </a:stretch>
        </p:blipFill>
        <p:spPr bwMode="auto">
          <a:xfrm>
            <a:off x="545316" y="2947832"/>
            <a:ext cx="6534150" cy="23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11765" y="1501183"/>
            <a:ext cx="48038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参考文献、引证文献汇总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功能四：引文分析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84020" y="3009426"/>
            <a:ext cx="1074231" cy="249393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53321"/>
          <a:stretch>
            <a:fillRect/>
          </a:stretch>
        </p:blipFill>
        <p:spPr bwMode="auto">
          <a:xfrm>
            <a:off x="4089855" y="2452153"/>
            <a:ext cx="4431846" cy="1613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 b="43136"/>
          <a:stretch>
            <a:fillRect/>
          </a:stretch>
        </p:blipFill>
        <p:spPr bwMode="auto">
          <a:xfrm>
            <a:off x="4093539" y="4303079"/>
            <a:ext cx="4415970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4108270" y="2458297"/>
            <a:ext cx="1421278" cy="2163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108270" y="4322129"/>
            <a:ext cx="1421278" cy="2163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功能四：引文分析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1795" y="1424862"/>
            <a:ext cx="253380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引用追踪</a:t>
            </a:r>
          </a:p>
        </p:txBody>
      </p:sp>
      <p:sp>
        <p:nvSpPr>
          <p:cNvPr id="12" name="矩形 11"/>
          <p:cNvSpPr/>
          <p:nvPr/>
        </p:nvSpPr>
        <p:spPr>
          <a:xfrm>
            <a:off x="380592" y="1878065"/>
            <a:ext cx="2794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深入的引文分布追踪，帮助用户直观地分析该文献课题的总体发展趋势和学术影响力情况，揭示该课题目前是处于快速上升、平稳积累、还是成熟发展阶段。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00" y="847429"/>
            <a:ext cx="5333284" cy="3685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5156200" y="847429"/>
            <a:ext cx="609600" cy="32710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" y="4716462"/>
            <a:ext cx="3262787" cy="1951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1344" y="4716462"/>
            <a:ext cx="4330334" cy="1366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1892" y="4716462"/>
            <a:ext cx="4355792" cy="17934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229" y="3213100"/>
            <a:ext cx="7618852" cy="2639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98142" y="1370905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检索结果分析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809293" y="1836808"/>
            <a:ext cx="7864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主题发文及被引趋势图谱。支持折线图、柱状图两种图谱分析，用户还可将分析图谱下载保存到本地。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功能五：计量评价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193280" y="3213100"/>
            <a:ext cx="1203560" cy="31750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45161" y="1104205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检索报告</a:t>
            </a:r>
          </a:p>
        </p:txBody>
      </p:sp>
      <p:sp>
        <p:nvSpPr>
          <p:cNvPr id="6" name="矩形 5"/>
          <p:cNvSpPr/>
          <p:nvPr/>
        </p:nvSpPr>
        <p:spPr>
          <a:xfrm>
            <a:off x="1356312" y="1570108"/>
            <a:ext cx="6659845" cy="116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以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中文科技期刊数据库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为数据原型，可自动生成检索分析报告。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对结果中涉及的作者、机构、传媒和主题作相应的统计，方便用户快速掌握相关领域内的前沿学术成果，了解相关学术信息。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2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功能五：计量评价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744" y="2884236"/>
            <a:ext cx="6394157" cy="355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7338757" y="3493237"/>
            <a:ext cx="501881" cy="445742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592" y="3450491"/>
            <a:ext cx="4331108" cy="2274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4700" y="2884236"/>
            <a:ext cx="3531563" cy="371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平台简介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857197" y="1760545"/>
            <a:ext cx="1673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01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0228" y="5419004"/>
            <a:ext cx="193937" cy="177939"/>
          </a:xfrm>
          <a:prstGeom prst="rect">
            <a:avLst/>
          </a:prstGeom>
          <a:solidFill>
            <a:srgbClr val="F8F8F8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312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66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689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3711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5242" y="1784726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职称评定材料下载</a:t>
            </a:r>
          </a:p>
        </p:txBody>
      </p:sp>
      <p:sp>
        <p:nvSpPr>
          <p:cNvPr id="6" name="矩形 5"/>
          <p:cNvSpPr/>
          <p:nvPr/>
        </p:nvSpPr>
        <p:spPr>
          <a:xfrm>
            <a:off x="466393" y="2250629"/>
            <a:ext cx="2949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为满足用户职称评定材料的下载打印需求，文摘页右侧提供职称评审材料打包下载按钮。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功能五：计量评价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198" y="999896"/>
            <a:ext cx="4962618" cy="32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3799" y="4572001"/>
            <a:ext cx="6363617" cy="18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738201" y="5219700"/>
            <a:ext cx="11921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B0F0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下载文件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30669" y="5635571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知识对象发现价值</a:t>
            </a:r>
          </a:p>
        </p:txBody>
      </p:sp>
      <p:sp>
        <p:nvSpPr>
          <p:cNvPr id="7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功能六：知识发现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grpSp>
        <p:nvGrpSpPr>
          <p:cNvPr id="36" name="组 18"/>
          <p:cNvGrpSpPr/>
          <p:nvPr/>
        </p:nvGrpSpPr>
        <p:grpSpPr>
          <a:xfrm>
            <a:off x="-70456" y="1420905"/>
            <a:ext cx="9252164" cy="4802093"/>
            <a:chOff x="4391025" y="180975"/>
            <a:chExt cx="4422775" cy="2295525"/>
          </a:xfrm>
          <a:solidFill>
            <a:srgbClr val="000000">
              <a:alpha val="20000"/>
            </a:srgbClr>
          </a:solidFill>
        </p:grpSpPr>
        <p:sp>
          <p:nvSpPr>
            <p:cNvPr id="37" name="Freeform 70"/>
            <p:cNvSpPr>
              <a:spLocks/>
            </p:cNvSpPr>
            <p:nvPr/>
          </p:nvSpPr>
          <p:spPr bwMode="auto">
            <a:xfrm>
              <a:off x="5565775" y="180975"/>
              <a:ext cx="746125" cy="387350"/>
            </a:xfrm>
            <a:custGeom>
              <a:avLst/>
              <a:gdLst/>
              <a:ahLst/>
              <a:cxnLst>
                <a:cxn ang="0">
                  <a:pos x="368" y="128"/>
                </a:cxn>
                <a:cxn ang="0">
                  <a:pos x="398" y="134"/>
                </a:cxn>
                <a:cxn ang="0">
                  <a:pos x="392" y="122"/>
                </a:cxn>
                <a:cxn ang="0">
                  <a:pos x="378" y="114"/>
                </a:cxn>
                <a:cxn ang="0">
                  <a:pos x="378" y="106"/>
                </a:cxn>
                <a:cxn ang="0">
                  <a:pos x="398" y="106"/>
                </a:cxn>
                <a:cxn ang="0">
                  <a:pos x="400" y="100"/>
                </a:cxn>
                <a:cxn ang="0">
                  <a:pos x="406" y="86"/>
                </a:cxn>
                <a:cxn ang="0">
                  <a:pos x="416" y="82"/>
                </a:cxn>
                <a:cxn ang="0">
                  <a:pos x="398" y="76"/>
                </a:cxn>
                <a:cxn ang="0">
                  <a:pos x="416" y="68"/>
                </a:cxn>
                <a:cxn ang="0">
                  <a:pos x="424" y="66"/>
                </a:cxn>
                <a:cxn ang="0">
                  <a:pos x="408" y="60"/>
                </a:cxn>
                <a:cxn ang="0">
                  <a:pos x="408" y="48"/>
                </a:cxn>
                <a:cxn ang="0">
                  <a:pos x="428" y="38"/>
                </a:cxn>
                <a:cxn ang="0">
                  <a:pos x="440" y="30"/>
                </a:cxn>
                <a:cxn ang="0">
                  <a:pos x="410" y="22"/>
                </a:cxn>
                <a:cxn ang="0">
                  <a:pos x="382" y="16"/>
                </a:cxn>
                <a:cxn ang="0">
                  <a:pos x="382" y="14"/>
                </a:cxn>
                <a:cxn ang="0">
                  <a:pos x="396" y="10"/>
                </a:cxn>
                <a:cxn ang="0">
                  <a:pos x="362" y="2"/>
                </a:cxn>
                <a:cxn ang="0">
                  <a:pos x="324" y="0"/>
                </a:cxn>
                <a:cxn ang="0">
                  <a:pos x="272" y="0"/>
                </a:cxn>
                <a:cxn ang="0">
                  <a:pos x="238" y="6"/>
                </a:cxn>
                <a:cxn ang="0">
                  <a:pos x="218" y="4"/>
                </a:cxn>
                <a:cxn ang="0">
                  <a:pos x="214" y="14"/>
                </a:cxn>
                <a:cxn ang="0">
                  <a:pos x="202" y="14"/>
                </a:cxn>
                <a:cxn ang="0">
                  <a:pos x="176" y="14"/>
                </a:cxn>
                <a:cxn ang="0">
                  <a:pos x="152" y="16"/>
                </a:cxn>
                <a:cxn ang="0">
                  <a:pos x="110" y="20"/>
                </a:cxn>
                <a:cxn ang="0">
                  <a:pos x="90" y="26"/>
                </a:cxn>
                <a:cxn ang="0">
                  <a:pos x="44" y="34"/>
                </a:cxn>
                <a:cxn ang="0">
                  <a:pos x="60" y="44"/>
                </a:cxn>
                <a:cxn ang="0">
                  <a:pos x="2" y="54"/>
                </a:cxn>
                <a:cxn ang="0">
                  <a:pos x="22" y="66"/>
                </a:cxn>
                <a:cxn ang="0">
                  <a:pos x="24" y="70"/>
                </a:cxn>
                <a:cxn ang="0">
                  <a:pos x="72" y="76"/>
                </a:cxn>
                <a:cxn ang="0">
                  <a:pos x="134" y="100"/>
                </a:cxn>
                <a:cxn ang="0">
                  <a:pos x="146" y="126"/>
                </a:cxn>
                <a:cxn ang="0">
                  <a:pos x="170" y="132"/>
                </a:cxn>
                <a:cxn ang="0">
                  <a:pos x="158" y="134"/>
                </a:cxn>
                <a:cxn ang="0">
                  <a:pos x="142" y="142"/>
                </a:cxn>
                <a:cxn ang="0">
                  <a:pos x="162" y="144"/>
                </a:cxn>
                <a:cxn ang="0">
                  <a:pos x="170" y="160"/>
                </a:cxn>
                <a:cxn ang="0">
                  <a:pos x="150" y="168"/>
                </a:cxn>
                <a:cxn ang="0">
                  <a:pos x="152" y="176"/>
                </a:cxn>
                <a:cxn ang="0">
                  <a:pos x="162" y="194"/>
                </a:cxn>
                <a:cxn ang="0">
                  <a:pos x="176" y="196"/>
                </a:cxn>
                <a:cxn ang="0">
                  <a:pos x="182" y="224"/>
                </a:cxn>
                <a:cxn ang="0">
                  <a:pos x="208" y="234"/>
                </a:cxn>
                <a:cxn ang="0">
                  <a:pos x="226" y="242"/>
                </a:cxn>
                <a:cxn ang="0">
                  <a:pos x="240" y="214"/>
                </a:cxn>
                <a:cxn ang="0">
                  <a:pos x="252" y="192"/>
                </a:cxn>
                <a:cxn ang="0">
                  <a:pos x="272" y="182"/>
                </a:cxn>
                <a:cxn ang="0">
                  <a:pos x="288" y="182"/>
                </a:cxn>
                <a:cxn ang="0">
                  <a:pos x="322" y="160"/>
                </a:cxn>
                <a:cxn ang="0">
                  <a:pos x="376" y="138"/>
                </a:cxn>
              </a:cxnLst>
              <a:rect l="0" t="0" r="r" b="b"/>
              <a:pathLst>
                <a:path w="470" h="244">
                  <a:moveTo>
                    <a:pt x="362" y="140"/>
                  </a:moveTo>
                  <a:lnTo>
                    <a:pt x="362" y="140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368" y="136"/>
                  </a:lnTo>
                  <a:lnTo>
                    <a:pt x="368" y="132"/>
                  </a:lnTo>
                  <a:lnTo>
                    <a:pt x="368" y="128"/>
                  </a:lnTo>
                  <a:lnTo>
                    <a:pt x="368" y="126"/>
                  </a:lnTo>
                  <a:lnTo>
                    <a:pt x="368" y="126"/>
                  </a:lnTo>
                  <a:lnTo>
                    <a:pt x="376" y="128"/>
                  </a:lnTo>
                  <a:lnTo>
                    <a:pt x="382" y="134"/>
                  </a:lnTo>
                  <a:lnTo>
                    <a:pt x="390" y="136"/>
                  </a:lnTo>
                  <a:lnTo>
                    <a:pt x="394" y="136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8" y="130"/>
                  </a:lnTo>
                  <a:lnTo>
                    <a:pt x="396" y="128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88" y="120"/>
                  </a:lnTo>
                  <a:lnTo>
                    <a:pt x="386" y="120"/>
                  </a:lnTo>
                  <a:lnTo>
                    <a:pt x="384" y="120"/>
                  </a:lnTo>
                  <a:lnTo>
                    <a:pt x="384" y="116"/>
                  </a:lnTo>
                  <a:lnTo>
                    <a:pt x="384" y="116"/>
                  </a:lnTo>
                  <a:lnTo>
                    <a:pt x="380" y="116"/>
                  </a:lnTo>
                  <a:lnTo>
                    <a:pt x="378" y="114"/>
                  </a:lnTo>
                  <a:lnTo>
                    <a:pt x="374" y="112"/>
                  </a:lnTo>
                  <a:lnTo>
                    <a:pt x="374" y="112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4" y="110"/>
                  </a:lnTo>
                  <a:lnTo>
                    <a:pt x="376" y="106"/>
                  </a:lnTo>
                  <a:lnTo>
                    <a:pt x="378" y="106"/>
                  </a:lnTo>
                  <a:lnTo>
                    <a:pt x="384" y="108"/>
                  </a:lnTo>
                  <a:lnTo>
                    <a:pt x="384" y="108"/>
                  </a:lnTo>
                  <a:lnTo>
                    <a:pt x="384" y="106"/>
                  </a:lnTo>
                  <a:lnTo>
                    <a:pt x="384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398" y="106"/>
                  </a:lnTo>
                  <a:lnTo>
                    <a:pt x="404" y="106"/>
                  </a:lnTo>
                  <a:lnTo>
                    <a:pt x="406" y="104"/>
                  </a:lnTo>
                  <a:lnTo>
                    <a:pt x="408" y="102"/>
                  </a:lnTo>
                  <a:lnTo>
                    <a:pt x="408" y="102"/>
                  </a:lnTo>
                  <a:lnTo>
                    <a:pt x="406" y="100"/>
                  </a:lnTo>
                  <a:lnTo>
                    <a:pt x="404" y="100"/>
                  </a:lnTo>
                  <a:lnTo>
                    <a:pt x="400" y="100"/>
                  </a:lnTo>
                  <a:lnTo>
                    <a:pt x="400" y="98"/>
                  </a:lnTo>
                  <a:lnTo>
                    <a:pt x="400" y="98"/>
                  </a:lnTo>
                  <a:lnTo>
                    <a:pt x="408" y="98"/>
                  </a:lnTo>
                  <a:lnTo>
                    <a:pt x="408" y="98"/>
                  </a:lnTo>
                  <a:lnTo>
                    <a:pt x="406" y="92"/>
                  </a:lnTo>
                  <a:lnTo>
                    <a:pt x="406" y="88"/>
                  </a:lnTo>
                  <a:lnTo>
                    <a:pt x="406" y="86"/>
                  </a:lnTo>
                  <a:lnTo>
                    <a:pt x="406" y="86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6" y="84"/>
                  </a:lnTo>
                  <a:lnTo>
                    <a:pt x="416" y="84"/>
                  </a:lnTo>
                  <a:lnTo>
                    <a:pt x="416" y="82"/>
                  </a:lnTo>
                  <a:lnTo>
                    <a:pt x="414" y="80"/>
                  </a:lnTo>
                  <a:lnTo>
                    <a:pt x="412" y="80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08" y="76"/>
                  </a:lnTo>
                  <a:lnTo>
                    <a:pt x="406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2" y="72"/>
                  </a:lnTo>
                  <a:lnTo>
                    <a:pt x="392" y="72"/>
                  </a:lnTo>
                  <a:lnTo>
                    <a:pt x="404" y="70"/>
                  </a:lnTo>
                  <a:lnTo>
                    <a:pt x="410" y="68"/>
                  </a:lnTo>
                  <a:lnTo>
                    <a:pt x="416" y="68"/>
                  </a:lnTo>
                  <a:lnTo>
                    <a:pt x="416" y="68"/>
                  </a:lnTo>
                  <a:lnTo>
                    <a:pt x="418" y="72"/>
                  </a:lnTo>
                  <a:lnTo>
                    <a:pt x="422" y="74"/>
                  </a:lnTo>
                  <a:lnTo>
                    <a:pt x="424" y="72"/>
                  </a:lnTo>
                  <a:lnTo>
                    <a:pt x="426" y="68"/>
                  </a:lnTo>
                  <a:lnTo>
                    <a:pt x="426" y="68"/>
                  </a:lnTo>
                  <a:lnTo>
                    <a:pt x="424" y="66"/>
                  </a:lnTo>
                  <a:lnTo>
                    <a:pt x="424" y="66"/>
                  </a:lnTo>
                  <a:lnTo>
                    <a:pt x="416" y="66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2"/>
                  </a:lnTo>
                  <a:lnTo>
                    <a:pt x="408" y="60"/>
                  </a:lnTo>
                  <a:lnTo>
                    <a:pt x="408" y="60"/>
                  </a:lnTo>
                  <a:lnTo>
                    <a:pt x="406" y="58"/>
                  </a:lnTo>
                  <a:lnTo>
                    <a:pt x="406" y="58"/>
                  </a:lnTo>
                  <a:lnTo>
                    <a:pt x="404" y="52"/>
                  </a:lnTo>
                  <a:lnTo>
                    <a:pt x="404" y="52"/>
                  </a:lnTo>
                  <a:lnTo>
                    <a:pt x="404" y="50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12" y="46"/>
                  </a:lnTo>
                  <a:lnTo>
                    <a:pt x="414" y="42"/>
                  </a:lnTo>
                  <a:lnTo>
                    <a:pt x="414" y="42"/>
                  </a:lnTo>
                  <a:lnTo>
                    <a:pt x="418" y="40"/>
                  </a:lnTo>
                  <a:lnTo>
                    <a:pt x="420" y="40"/>
                  </a:lnTo>
                  <a:lnTo>
                    <a:pt x="428" y="38"/>
                  </a:lnTo>
                  <a:lnTo>
                    <a:pt x="428" y="38"/>
                  </a:lnTo>
                  <a:lnTo>
                    <a:pt x="430" y="38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0" y="32"/>
                  </a:lnTo>
                  <a:lnTo>
                    <a:pt x="440" y="30"/>
                  </a:lnTo>
                  <a:lnTo>
                    <a:pt x="440" y="30"/>
                  </a:lnTo>
                  <a:lnTo>
                    <a:pt x="470" y="20"/>
                  </a:lnTo>
                  <a:lnTo>
                    <a:pt x="470" y="20"/>
                  </a:lnTo>
                  <a:lnTo>
                    <a:pt x="460" y="18"/>
                  </a:lnTo>
                  <a:lnTo>
                    <a:pt x="450" y="18"/>
                  </a:lnTo>
                  <a:lnTo>
                    <a:pt x="430" y="20"/>
                  </a:lnTo>
                  <a:lnTo>
                    <a:pt x="410" y="22"/>
                  </a:lnTo>
                  <a:lnTo>
                    <a:pt x="390" y="24"/>
                  </a:lnTo>
                  <a:lnTo>
                    <a:pt x="390" y="24"/>
                  </a:lnTo>
                  <a:lnTo>
                    <a:pt x="394" y="20"/>
                  </a:lnTo>
                  <a:lnTo>
                    <a:pt x="396" y="18"/>
                  </a:lnTo>
                  <a:lnTo>
                    <a:pt x="394" y="16"/>
                  </a:lnTo>
                  <a:lnTo>
                    <a:pt x="394" y="16"/>
                  </a:lnTo>
                  <a:lnTo>
                    <a:pt x="382" y="16"/>
                  </a:lnTo>
                  <a:lnTo>
                    <a:pt x="382" y="16"/>
                  </a:lnTo>
                  <a:lnTo>
                    <a:pt x="378" y="18"/>
                  </a:lnTo>
                  <a:lnTo>
                    <a:pt x="374" y="20"/>
                  </a:lnTo>
                  <a:lnTo>
                    <a:pt x="370" y="18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8" y="12"/>
                  </a:lnTo>
                  <a:lnTo>
                    <a:pt x="394" y="12"/>
                  </a:lnTo>
                  <a:lnTo>
                    <a:pt x="394" y="12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96" y="10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64" y="2"/>
                  </a:lnTo>
                  <a:lnTo>
                    <a:pt x="362" y="2"/>
                  </a:lnTo>
                  <a:lnTo>
                    <a:pt x="362" y="2"/>
                  </a:lnTo>
                  <a:lnTo>
                    <a:pt x="356" y="2"/>
                  </a:lnTo>
                  <a:lnTo>
                    <a:pt x="356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8" y="4"/>
                  </a:lnTo>
                  <a:lnTo>
                    <a:pt x="262" y="6"/>
                  </a:lnTo>
                  <a:lnTo>
                    <a:pt x="250" y="6"/>
                  </a:lnTo>
                  <a:lnTo>
                    <a:pt x="250" y="6"/>
                  </a:lnTo>
                  <a:lnTo>
                    <a:pt x="248" y="4"/>
                  </a:lnTo>
                  <a:lnTo>
                    <a:pt x="244" y="4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16" y="4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10" y="6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4" y="18"/>
                  </a:lnTo>
                  <a:lnTo>
                    <a:pt x="208" y="16"/>
                  </a:lnTo>
                  <a:lnTo>
                    <a:pt x="202" y="14"/>
                  </a:lnTo>
                  <a:lnTo>
                    <a:pt x="202" y="14"/>
                  </a:lnTo>
                  <a:lnTo>
                    <a:pt x="188" y="12"/>
                  </a:lnTo>
                  <a:lnTo>
                    <a:pt x="176" y="12"/>
                  </a:lnTo>
                  <a:lnTo>
                    <a:pt x="176" y="12"/>
                  </a:lnTo>
                  <a:lnTo>
                    <a:pt x="172" y="12"/>
                  </a:lnTo>
                  <a:lnTo>
                    <a:pt x="172" y="14"/>
                  </a:lnTo>
                  <a:lnTo>
                    <a:pt x="176" y="14"/>
                  </a:lnTo>
                  <a:lnTo>
                    <a:pt x="176" y="14"/>
                  </a:lnTo>
                  <a:lnTo>
                    <a:pt x="174" y="16"/>
                  </a:lnTo>
                  <a:lnTo>
                    <a:pt x="170" y="18"/>
                  </a:lnTo>
                  <a:lnTo>
                    <a:pt x="166" y="16"/>
                  </a:lnTo>
                  <a:lnTo>
                    <a:pt x="166" y="16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42" y="14"/>
                  </a:lnTo>
                  <a:lnTo>
                    <a:pt x="132" y="14"/>
                  </a:lnTo>
                  <a:lnTo>
                    <a:pt x="122" y="14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0" y="16"/>
                  </a:lnTo>
                  <a:lnTo>
                    <a:pt x="94" y="18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4" y="26"/>
                  </a:lnTo>
                  <a:lnTo>
                    <a:pt x="64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20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2" y="76"/>
                  </a:lnTo>
                  <a:lnTo>
                    <a:pt x="36" y="78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8" y="76"/>
                  </a:lnTo>
                  <a:lnTo>
                    <a:pt x="56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86" y="76"/>
                  </a:lnTo>
                  <a:lnTo>
                    <a:pt x="100" y="78"/>
                  </a:lnTo>
                  <a:lnTo>
                    <a:pt x="114" y="84"/>
                  </a:lnTo>
                  <a:lnTo>
                    <a:pt x="126" y="92"/>
                  </a:lnTo>
                  <a:lnTo>
                    <a:pt x="126" y="92"/>
                  </a:lnTo>
                  <a:lnTo>
                    <a:pt x="134" y="100"/>
                  </a:lnTo>
                  <a:lnTo>
                    <a:pt x="138" y="108"/>
                  </a:lnTo>
                  <a:lnTo>
                    <a:pt x="138" y="116"/>
                  </a:lnTo>
                  <a:lnTo>
                    <a:pt x="134" y="124"/>
                  </a:lnTo>
                  <a:lnTo>
                    <a:pt x="134" y="124"/>
                  </a:lnTo>
                  <a:lnTo>
                    <a:pt x="138" y="126"/>
                  </a:lnTo>
                  <a:lnTo>
                    <a:pt x="142" y="126"/>
                  </a:lnTo>
                  <a:lnTo>
                    <a:pt x="146" y="126"/>
                  </a:lnTo>
                  <a:lnTo>
                    <a:pt x="150" y="122"/>
                  </a:lnTo>
                  <a:lnTo>
                    <a:pt x="150" y="122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60" y="126"/>
                  </a:lnTo>
                  <a:lnTo>
                    <a:pt x="164" y="128"/>
                  </a:lnTo>
                  <a:lnTo>
                    <a:pt x="170" y="132"/>
                  </a:lnTo>
                  <a:lnTo>
                    <a:pt x="172" y="136"/>
                  </a:lnTo>
                  <a:lnTo>
                    <a:pt x="172" y="136"/>
                  </a:lnTo>
                  <a:lnTo>
                    <a:pt x="168" y="138"/>
                  </a:lnTo>
                  <a:lnTo>
                    <a:pt x="164" y="136"/>
                  </a:lnTo>
                  <a:lnTo>
                    <a:pt x="162" y="136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48" y="132"/>
                  </a:lnTo>
                  <a:lnTo>
                    <a:pt x="144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2" y="144"/>
                  </a:lnTo>
                  <a:lnTo>
                    <a:pt x="146" y="146"/>
                  </a:lnTo>
                  <a:lnTo>
                    <a:pt x="152" y="148"/>
                  </a:lnTo>
                  <a:lnTo>
                    <a:pt x="152" y="148"/>
                  </a:lnTo>
                  <a:lnTo>
                    <a:pt x="158" y="148"/>
                  </a:lnTo>
                  <a:lnTo>
                    <a:pt x="162" y="144"/>
                  </a:lnTo>
                  <a:lnTo>
                    <a:pt x="162" y="144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2" y="144"/>
                  </a:lnTo>
                  <a:lnTo>
                    <a:pt x="172" y="144"/>
                  </a:lnTo>
                  <a:lnTo>
                    <a:pt x="170" y="156"/>
                  </a:lnTo>
                  <a:lnTo>
                    <a:pt x="170" y="156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0" y="158"/>
                  </a:lnTo>
                  <a:lnTo>
                    <a:pt x="156" y="158"/>
                  </a:lnTo>
                  <a:lnTo>
                    <a:pt x="152" y="162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2" y="172"/>
                  </a:lnTo>
                  <a:lnTo>
                    <a:pt x="154" y="174"/>
                  </a:lnTo>
                  <a:lnTo>
                    <a:pt x="156" y="176"/>
                  </a:lnTo>
                  <a:lnTo>
                    <a:pt x="156" y="176"/>
                  </a:lnTo>
                  <a:lnTo>
                    <a:pt x="152" y="176"/>
                  </a:lnTo>
                  <a:lnTo>
                    <a:pt x="150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56" y="186"/>
                  </a:lnTo>
                  <a:lnTo>
                    <a:pt x="162" y="190"/>
                  </a:lnTo>
                  <a:lnTo>
                    <a:pt x="162" y="190"/>
                  </a:lnTo>
                  <a:lnTo>
                    <a:pt x="162" y="194"/>
                  </a:lnTo>
                  <a:lnTo>
                    <a:pt x="164" y="196"/>
                  </a:lnTo>
                  <a:lnTo>
                    <a:pt x="166" y="198"/>
                  </a:lnTo>
                  <a:lnTo>
                    <a:pt x="170" y="196"/>
                  </a:lnTo>
                  <a:lnTo>
                    <a:pt x="170" y="196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76" y="196"/>
                  </a:lnTo>
                  <a:lnTo>
                    <a:pt x="172" y="198"/>
                  </a:lnTo>
                  <a:lnTo>
                    <a:pt x="170" y="202"/>
                  </a:lnTo>
                  <a:lnTo>
                    <a:pt x="170" y="202"/>
                  </a:lnTo>
                  <a:lnTo>
                    <a:pt x="172" y="208"/>
                  </a:lnTo>
                  <a:lnTo>
                    <a:pt x="176" y="216"/>
                  </a:lnTo>
                  <a:lnTo>
                    <a:pt x="182" y="224"/>
                  </a:lnTo>
                  <a:lnTo>
                    <a:pt x="192" y="232"/>
                  </a:lnTo>
                  <a:lnTo>
                    <a:pt x="192" y="232"/>
                  </a:lnTo>
                  <a:lnTo>
                    <a:pt x="196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6" y="234"/>
                  </a:lnTo>
                  <a:lnTo>
                    <a:pt x="208" y="234"/>
                  </a:lnTo>
                  <a:lnTo>
                    <a:pt x="214" y="238"/>
                  </a:lnTo>
                  <a:lnTo>
                    <a:pt x="214" y="238"/>
                  </a:lnTo>
                  <a:lnTo>
                    <a:pt x="218" y="242"/>
                  </a:lnTo>
                  <a:lnTo>
                    <a:pt x="218" y="242"/>
                  </a:lnTo>
                  <a:lnTo>
                    <a:pt x="220" y="244"/>
                  </a:lnTo>
                  <a:lnTo>
                    <a:pt x="220" y="244"/>
                  </a:lnTo>
                  <a:lnTo>
                    <a:pt x="226" y="242"/>
                  </a:lnTo>
                  <a:lnTo>
                    <a:pt x="232" y="236"/>
                  </a:lnTo>
                  <a:lnTo>
                    <a:pt x="236" y="230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36" y="220"/>
                  </a:lnTo>
                  <a:lnTo>
                    <a:pt x="236" y="216"/>
                  </a:lnTo>
                  <a:lnTo>
                    <a:pt x="240" y="214"/>
                  </a:lnTo>
                  <a:lnTo>
                    <a:pt x="240" y="214"/>
                  </a:lnTo>
                  <a:lnTo>
                    <a:pt x="246" y="210"/>
                  </a:lnTo>
                  <a:lnTo>
                    <a:pt x="248" y="206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0" y="198"/>
                  </a:lnTo>
                  <a:lnTo>
                    <a:pt x="252" y="192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0" y="188"/>
                  </a:lnTo>
                  <a:lnTo>
                    <a:pt x="264" y="186"/>
                  </a:lnTo>
                  <a:lnTo>
                    <a:pt x="268" y="184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4" y="186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0" y="182"/>
                  </a:lnTo>
                  <a:lnTo>
                    <a:pt x="288" y="182"/>
                  </a:lnTo>
                  <a:lnTo>
                    <a:pt x="294" y="178"/>
                  </a:lnTo>
                  <a:lnTo>
                    <a:pt x="302" y="174"/>
                  </a:lnTo>
                  <a:lnTo>
                    <a:pt x="306" y="168"/>
                  </a:lnTo>
                  <a:lnTo>
                    <a:pt x="306" y="168"/>
                  </a:lnTo>
                  <a:lnTo>
                    <a:pt x="314" y="162"/>
                  </a:lnTo>
                  <a:lnTo>
                    <a:pt x="322" y="160"/>
                  </a:lnTo>
                  <a:lnTo>
                    <a:pt x="322" y="160"/>
                  </a:lnTo>
                  <a:lnTo>
                    <a:pt x="340" y="158"/>
                  </a:lnTo>
                  <a:lnTo>
                    <a:pt x="358" y="154"/>
                  </a:lnTo>
                  <a:lnTo>
                    <a:pt x="374" y="148"/>
                  </a:lnTo>
                  <a:lnTo>
                    <a:pt x="390" y="140"/>
                  </a:lnTo>
                  <a:lnTo>
                    <a:pt x="390" y="140"/>
                  </a:lnTo>
                  <a:lnTo>
                    <a:pt x="382" y="140"/>
                  </a:lnTo>
                  <a:lnTo>
                    <a:pt x="376" y="138"/>
                  </a:lnTo>
                  <a:lnTo>
                    <a:pt x="370" y="138"/>
                  </a:lnTo>
                  <a:lnTo>
                    <a:pt x="362" y="140"/>
                  </a:lnTo>
                  <a:lnTo>
                    <a:pt x="362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71"/>
            <p:cNvSpPr>
              <a:spLocks noEditPoints="1"/>
            </p:cNvSpPr>
            <p:nvPr/>
          </p:nvSpPr>
          <p:spPr bwMode="auto">
            <a:xfrm>
              <a:off x="6254750" y="279400"/>
              <a:ext cx="2559050" cy="1851025"/>
            </a:xfrm>
            <a:custGeom>
              <a:avLst/>
              <a:gdLst/>
              <a:ahLst/>
              <a:cxnLst>
                <a:cxn ang="0">
                  <a:pos x="1460" y="92"/>
                </a:cxn>
                <a:cxn ang="0">
                  <a:pos x="1272" y="54"/>
                </a:cxn>
                <a:cxn ang="0">
                  <a:pos x="1188" y="64"/>
                </a:cxn>
                <a:cxn ang="0">
                  <a:pos x="1078" y="48"/>
                </a:cxn>
                <a:cxn ang="0">
                  <a:pos x="1000" y="10"/>
                </a:cxn>
                <a:cxn ang="0">
                  <a:pos x="804" y="38"/>
                </a:cxn>
                <a:cxn ang="0">
                  <a:pos x="722" y="62"/>
                </a:cxn>
                <a:cxn ang="0">
                  <a:pos x="726" y="90"/>
                </a:cxn>
                <a:cxn ang="0">
                  <a:pos x="684" y="48"/>
                </a:cxn>
                <a:cxn ang="0">
                  <a:pos x="604" y="84"/>
                </a:cxn>
                <a:cxn ang="0">
                  <a:pos x="496" y="98"/>
                </a:cxn>
                <a:cxn ang="0">
                  <a:pos x="426" y="138"/>
                </a:cxn>
                <a:cxn ang="0">
                  <a:pos x="384" y="82"/>
                </a:cxn>
                <a:cxn ang="0">
                  <a:pos x="272" y="90"/>
                </a:cxn>
                <a:cxn ang="0">
                  <a:pos x="184" y="158"/>
                </a:cxn>
                <a:cxn ang="0">
                  <a:pos x="216" y="188"/>
                </a:cxn>
                <a:cxn ang="0">
                  <a:pos x="278" y="178"/>
                </a:cxn>
                <a:cxn ang="0">
                  <a:pos x="358" y="182"/>
                </a:cxn>
                <a:cxn ang="0">
                  <a:pos x="226" y="240"/>
                </a:cxn>
                <a:cxn ang="0">
                  <a:pos x="162" y="270"/>
                </a:cxn>
                <a:cxn ang="0">
                  <a:pos x="118" y="356"/>
                </a:cxn>
                <a:cxn ang="0">
                  <a:pos x="98" y="426"/>
                </a:cxn>
                <a:cxn ang="0">
                  <a:pos x="224" y="368"/>
                </a:cxn>
                <a:cxn ang="0">
                  <a:pos x="244" y="336"/>
                </a:cxn>
                <a:cxn ang="0">
                  <a:pos x="318" y="412"/>
                </a:cxn>
                <a:cxn ang="0">
                  <a:pos x="380" y="322"/>
                </a:cxn>
                <a:cxn ang="0">
                  <a:pos x="432" y="324"/>
                </a:cxn>
                <a:cxn ang="0">
                  <a:pos x="340" y="388"/>
                </a:cxn>
                <a:cxn ang="0">
                  <a:pos x="414" y="428"/>
                </a:cxn>
                <a:cxn ang="0">
                  <a:pos x="280" y="492"/>
                </a:cxn>
                <a:cxn ang="0">
                  <a:pos x="172" y="424"/>
                </a:cxn>
                <a:cxn ang="0">
                  <a:pos x="2" y="580"/>
                </a:cxn>
                <a:cxn ang="0">
                  <a:pos x="96" y="752"/>
                </a:cxn>
                <a:cxn ang="0">
                  <a:pos x="214" y="836"/>
                </a:cxn>
                <a:cxn ang="0">
                  <a:pos x="280" y="1162"/>
                </a:cxn>
                <a:cxn ang="0">
                  <a:pos x="404" y="1018"/>
                </a:cxn>
                <a:cxn ang="0">
                  <a:pos x="532" y="682"/>
                </a:cxn>
                <a:cxn ang="0">
                  <a:pos x="422" y="582"/>
                </a:cxn>
                <a:cxn ang="0">
                  <a:pos x="438" y="574"/>
                </a:cxn>
                <a:cxn ang="0">
                  <a:pos x="590" y="592"/>
                </a:cxn>
                <a:cxn ang="0">
                  <a:pos x="516" y="520"/>
                </a:cxn>
                <a:cxn ang="0">
                  <a:pos x="630" y="544"/>
                </a:cxn>
                <a:cxn ang="0">
                  <a:pos x="732" y="712"/>
                </a:cxn>
                <a:cxn ang="0">
                  <a:pos x="840" y="574"/>
                </a:cxn>
                <a:cxn ang="0">
                  <a:pos x="902" y="710"/>
                </a:cxn>
                <a:cxn ang="0">
                  <a:pos x="912" y="684"/>
                </a:cxn>
                <a:cxn ang="0">
                  <a:pos x="966" y="592"/>
                </a:cxn>
                <a:cxn ang="0">
                  <a:pos x="1084" y="498"/>
                </a:cxn>
                <a:cxn ang="0">
                  <a:pos x="1052" y="408"/>
                </a:cxn>
                <a:cxn ang="0">
                  <a:pos x="1112" y="400"/>
                </a:cxn>
                <a:cxn ang="0">
                  <a:pos x="1154" y="362"/>
                </a:cxn>
                <a:cxn ang="0">
                  <a:pos x="1200" y="242"/>
                </a:cxn>
                <a:cxn ang="0">
                  <a:pos x="1374" y="164"/>
                </a:cxn>
                <a:cxn ang="0">
                  <a:pos x="1366" y="270"/>
                </a:cxn>
                <a:cxn ang="0">
                  <a:pos x="1398" y="200"/>
                </a:cxn>
                <a:cxn ang="0">
                  <a:pos x="1518" y="134"/>
                </a:cxn>
                <a:cxn ang="0">
                  <a:pos x="1612" y="118"/>
                </a:cxn>
                <a:cxn ang="0">
                  <a:pos x="372" y="178"/>
                </a:cxn>
                <a:cxn ang="0">
                  <a:pos x="416" y="172"/>
                </a:cxn>
                <a:cxn ang="0">
                  <a:pos x="516" y="238"/>
                </a:cxn>
                <a:cxn ang="0">
                  <a:pos x="500" y="346"/>
                </a:cxn>
                <a:cxn ang="0">
                  <a:pos x="550" y="370"/>
                </a:cxn>
                <a:cxn ang="0">
                  <a:pos x="604" y="354"/>
                </a:cxn>
              </a:cxnLst>
              <a:rect l="0" t="0" r="r" b="b"/>
              <a:pathLst>
                <a:path w="1612" h="1166">
                  <a:moveTo>
                    <a:pt x="1612" y="118"/>
                  </a:moveTo>
                  <a:lnTo>
                    <a:pt x="1612" y="118"/>
                  </a:lnTo>
                  <a:lnTo>
                    <a:pt x="1608" y="114"/>
                  </a:lnTo>
                  <a:lnTo>
                    <a:pt x="1600" y="112"/>
                  </a:lnTo>
                  <a:lnTo>
                    <a:pt x="1592" y="110"/>
                  </a:lnTo>
                  <a:lnTo>
                    <a:pt x="1586" y="110"/>
                  </a:lnTo>
                  <a:lnTo>
                    <a:pt x="1586" y="110"/>
                  </a:lnTo>
                  <a:lnTo>
                    <a:pt x="1586" y="112"/>
                  </a:lnTo>
                  <a:lnTo>
                    <a:pt x="1586" y="114"/>
                  </a:lnTo>
                  <a:lnTo>
                    <a:pt x="1586" y="116"/>
                  </a:lnTo>
                  <a:lnTo>
                    <a:pt x="1582" y="116"/>
                  </a:lnTo>
                  <a:lnTo>
                    <a:pt x="1582" y="116"/>
                  </a:lnTo>
                  <a:lnTo>
                    <a:pt x="1580" y="114"/>
                  </a:lnTo>
                  <a:lnTo>
                    <a:pt x="1578" y="112"/>
                  </a:lnTo>
                  <a:lnTo>
                    <a:pt x="1578" y="108"/>
                  </a:lnTo>
                  <a:lnTo>
                    <a:pt x="1578" y="108"/>
                  </a:lnTo>
                  <a:lnTo>
                    <a:pt x="1574" y="104"/>
                  </a:lnTo>
                  <a:lnTo>
                    <a:pt x="1570" y="102"/>
                  </a:lnTo>
                  <a:lnTo>
                    <a:pt x="1570" y="102"/>
                  </a:lnTo>
                  <a:lnTo>
                    <a:pt x="1546" y="92"/>
                  </a:lnTo>
                  <a:lnTo>
                    <a:pt x="1522" y="84"/>
                  </a:lnTo>
                  <a:lnTo>
                    <a:pt x="1496" y="80"/>
                  </a:lnTo>
                  <a:lnTo>
                    <a:pt x="1470" y="78"/>
                  </a:lnTo>
                  <a:lnTo>
                    <a:pt x="1470" y="78"/>
                  </a:lnTo>
                  <a:lnTo>
                    <a:pt x="1466" y="78"/>
                  </a:lnTo>
                  <a:lnTo>
                    <a:pt x="1464" y="80"/>
                  </a:lnTo>
                  <a:lnTo>
                    <a:pt x="1466" y="84"/>
                  </a:lnTo>
                  <a:lnTo>
                    <a:pt x="1466" y="84"/>
                  </a:lnTo>
                  <a:lnTo>
                    <a:pt x="1468" y="86"/>
                  </a:lnTo>
                  <a:lnTo>
                    <a:pt x="1468" y="88"/>
                  </a:lnTo>
                  <a:lnTo>
                    <a:pt x="1466" y="90"/>
                  </a:lnTo>
                  <a:lnTo>
                    <a:pt x="1466" y="90"/>
                  </a:lnTo>
                  <a:lnTo>
                    <a:pt x="1462" y="92"/>
                  </a:lnTo>
                  <a:lnTo>
                    <a:pt x="1460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0" y="86"/>
                  </a:lnTo>
                  <a:lnTo>
                    <a:pt x="1442" y="84"/>
                  </a:lnTo>
                  <a:lnTo>
                    <a:pt x="1426" y="84"/>
                  </a:lnTo>
                  <a:lnTo>
                    <a:pt x="1426" y="84"/>
                  </a:lnTo>
                  <a:lnTo>
                    <a:pt x="1412" y="82"/>
                  </a:lnTo>
                  <a:lnTo>
                    <a:pt x="1404" y="82"/>
                  </a:lnTo>
                  <a:lnTo>
                    <a:pt x="1398" y="84"/>
                  </a:lnTo>
                  <a:lnTo>
                    <a:pt x="1398" y="84"/>
                  </a:lnTo>
                  <a:lnTo>
                    <a:pt x="1392" y="86"/>
                  </a:lnTo>
                  <a:lnTo>
                    <a:pt x="1388" y="84"/>
                  </a:lnTo>
                  <a:lnTo>
                    <a:pt x="1382" y="82"/>
                  </a:lnTo>
                  <a:lnTo>
                    <a:pt x="1382" y="78"/>
                  </a:lnTo>
                  <a:lnTo>
                    <a:pt x="1382" y="78"/>
                  </a:lnTo>
                  <a:lnTo>
                    <a:pt x="1380" y="74"/>
                  </a:lnTo>
                  <a:lnTo>
                    <a:pt x="1378" y="72"/>
                  </a:lnTo>
                  <a:lnTo>
                    <a:pt x="1372" y="70"/>
                  </a:lnTo>
                  <a:lnTo>
                    <a:pt x="1372" y="70"/>
                  </a:lnTo>
                  <a:lnTo>
                    <a:pt x="1358" y="68"/>
                  </a:lnTo>
                  <a:lnTo>
                    <a:pt x="1344" y="68"/>
                  </a:lnTo>
                  <a:lnTo>
                    <a:pt x="1344" y="68"/>
                  </a:lnTo>
                  <a:lnTo>
                    <a:pt x="1334" y="70"/>
                  </a:lnTo>
                  <a:lnTo>
                    <a:pt x="1324" y="70"/>
                  </a:lnTo>
                  <a:lnTo>
                    <a:pt x="1304" y="62"/>
                  </a:lnTo>
                  <a:lnTo>
                    <a:pt x="1304" y="62"/>
                  </a:lnTo>
                  <a:lnTo>
                    <a:pt x="1302" y="62"/>
                  </a:lnTo>
                  <a:lnTo>
                    <a:pt x="1302" y="58"/>
                  </a:lnTo>
                  <a:lnTo>
                    <a:pt x="1302" y="56"/>
                  </a:lnTo>
                  <a:lnTo>
                    <a:pt x="1298" y="56"/>
                  </a:lnTo>
                  <a:lnTo>
                    <a:pt x="1298" y="56"/>
                  </a:lnTo>
                  <a:lnTo>
                    <a:pt x="1286" y="56"/>
                  </a:lnTo>
                  <a:lnTo>
                    <a:pt x="1278" y="56"/>
                  </a:lnTo>
                  <a:lnTo>
                    <a:pt x="1272" y="54"/>
                  </a:lnTo>
                  <a:lnTo>
                    <a:pt x="1272" y="54"/>
                  </a:lnTo>
                  <a:lnTo>
                    <a:pt x="1274" y="56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4" y="60"/>
                  </a:lnTo>
                  <a:lnTo>
                    <a:pt x="1272" y="62"/>
                  </a:lnTo>
                  <a:lnTo>
                    <a:pt x="1266" y="62"/>
                  </a:lnTo>
                  <a:lnTo>
                    <a:pt x="1266" y="62"/>
                  </a:lnTo>
                  <a:lnTo>
                    <a:pt x="1268" y="58"/>
                  </a:lnTo>
                  <a:lnTo>
                    <a:pt x="1266" y="56"/>
                  </a:lnTo>
                  <a:lnTo>
                    <a:pt x="1262" y="54"/>
                  </a:lnTo>
                  <a:lnTo>
                    <a:pt x="1262" y="54"/>
                  </a:lnTo>
                  <a:lnTo>
                    <a:pt x="1258" y="52"/>
                  </a:lnTo>
                  <a:lnTo>
                    <a:pt x="1258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38" y="50"/>
                  </a:lnTo>
                  <a:lnTo>
                    <a:pt x="1238" y="50"/>
                  </a:lnTo>
                  <a:lnTo>
                    <a:pt x="1222" y="56"/>
                  </a:lnTo>
                  <a:lnTo>
                    <a:pt x="1222" y="56"/>
                  </a:lnTo>
                  <a:lnTo>
                    <a:pt x="1224" y="58"/>
                  </a:lnTo>
                  <a:lnTo>
                    <a:pt x="1224" y="62"/>
                  </a:lnTo>
                  <a:lnTo>
                    <a:pt x="1224" y="62"/>
                  </a:lnTo>
                  <a:lnTo>
                    <a:pt x="1222" y="64"/>
                  </a:lnTo>
                  <a:lnTo>
                    <a:pt x="1220" y="64"/>
                  </a:lnTo>
                  <a:lnTo>
                    <a:pt x="1216" y="64"/>
                  </a:lnTo>
                  <a:lnTo>
                    <a:pt x="1216" y="64"/>
                  </a:lnTo>
                  <a:lnTo>
                    <a:pt x="1210" y="66"/>
                  </a:lnTo>
                  <a:lnTo>
                    <a:pt x="1206" y="64"/>
                  </a:lnTo>
                  <a:lnTo>
                    <a:pt x="1202" y="64"/>
                  </a:lnTo>
                  <a:lnTo>
                    <a:pt x="1198" y="64"/>
                  </a:lnTo>
                  <a:lnTo>
                    <a:pt x="1198" y="64"/>
                  </a:lnTo>
                  <a:lnTo>
                    <a:pt x="1192" y="64"/>
                  </a:lnTo>
                  <a:lnTo>
                    <a:pt x="1188" y="64"/>
                  </a:lnTo>
                  <a:lnTo>
                    <a:pt x="1178" y="62"/>
                  </a:lnTo>
                  <a:lnTo>
                    <a:pt x="1172" y="62"/>
                  </a:lnTo>
                  <a:lnTo>
                    <a:pt x="1168" y="64"/>
                  </a:lnTo>
                  <a:lnTo>
                    <a:pt x="1164" y="66"/>
                  </a:lnTo>
                  <a:lnTo>
                    <a:pt x="1160" y="70"/>
                  </a:lnTo>
                  <a:lnTo>
                    <a:pt x="1160" y="70"/>
                  </a:lnTo>
                  <a:lnTo>
                    <a:pt x="1156" y="72"/>
                  </a:lnTo>
                  <a:lnTo>
                    <a:pt x="1152" y="70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32" y="56"/>
                  </a:lnTo>
                  <a:lnTo>
                    <a:pt x="1132" y="56"/>
                  </a:lnTo>
                  <a:lnTo>
                    <a:pt x="1134" y="48"/>
                  </a:lnTo>
                  <a:lnTo>
                    <a:pt x="1134" y="48"/>
                  </a:lnTo>
                  <a:lnTo>
                    <a:pt x="1136" y="48"/>
                  </a:lnTo>
                  <a:lnTo>
                    <a:pt x="1138" y="48"/>
                  </a:lnTo>
                  <a:lnTo>
                    <a:pt x="1136" y="46"/>
                  </a:lnTo>
                  <a:lnTo>
                    <a:pt x="1136" y="46"/>
                  </a:lnTo>
                  <a:lnTo>
                    <a:pt x="1130" y="44"/>
                  </a:lnTo>
                  <a:lnTo>
                    <a:pt x="1126" y="42"/>
                  </a:lnTo>
                  <a:lnTo>
                    <a:pt x="1124" y="44"/>
                  </a:lnTo>
                  <a:lnTo>
                    <a:pt x="1124" y="44"/>
                  </a:lnTo>
                  <a:lnTo>
                    <a:pt x="1118" y="44"/>
                  </a:lnTo>
                  <a:lnTo>
                    <a:pt x="1118" y="44"/>
                  </a:lnTo>
                  <a:lnTo>
                    <a:pt x="1108" y="42"/>
                  </a:lnTo>
                  <a:lnTo>
                    <a:pt x="1104" y="40"/>
                  </a:lnTo>
                  <a:lnTo>
                    <a:pt x="1098" y="42"/>
                  </a:lnTo>
                  <a:lnTo>
                    <a:pt x="1098" y="42"/>
                  </a:lnTo>
                  <a:lnTo>
                    <a:pt x="1096" y="44"/>
                  </a:lnTo>
                  <a:lnTo>
                    <a:pt x="1096" y="46"/>
                  </a:lnTo>
                  <a:lnTo>
                    <a:pt x="1096" y="50"/>
                  </a:lnTo>
                  <a:lnTo>
                    <a:pt x="1096" y="50"/>
                  </a:lnTo>
                  <a:lnTo>
                    <a:pt x="1086" y="50"/>
                  </a:lnTo>
                  <a:lnTo>
                    <a:pt x="1078" y="48"/>
                  </a:lnTo>
                  <a:lnTo>
                    <a:pt x="1070" y="48"/>
                  </a:lnTo>
                  <a:lnTo>
                    <a:pt x="1062" y="46"/>
                  </a:lnTo>
                  <a:lnTo>
                    <a:pt x="1062" y="46"/>
                  </a:lnTo>
                  <a:lnTo>
                    <a:pt x="1054" y="42"/>
                  </a:lnTo>
                  <a:lnTo>
                    <a:pt x="1046" y="42"/>
                  </a:lnTo>
                  <a:lnTo>
                    <a:pt x="1038" y="40"/>
                  </a:lnTo>
                  <a:lnTo>
                    <a:pt x="1030" y="42"/>
                  </a:lnTo>
                  <a:lnTo>
                    <a:pt x="1030" y="42"/>
                  </a:lnTo>
                  <a:lnTo>
                    <a:pt x="1024" y="42"/>
                  </a:lnTo>
                  <a:lnTo>
                    <a:pt x="1018" y="42"/>
                  </a:lnTo>
                  <a:lnTo>
                    <a:pt x="1004" y="40"/>
                  </a:lnTo>
                  <a:lnTo>
                    <a:pt x="1004" y="40"/>
                  </a:lnTo>
                  <a:lnTo>
                    <a:pt x="1000" y="38"/>
                  </a:lnTo>
                  <a:lnTo>
                    <a:pt x="994" y="40"/>
                  </a:lnTo>
                  <a:lnTo>
                    <a:pt x="994" y="40"/>
                  </a:lnTo>
                  <a:lnTo>
                    <a:pt x="986" y="44"/>
                  </a:lnTo>
                  <a:lnTo>
                    <a:pt x="980" y="46"/>
                  </a:lnTo>
                  <a:lnTo>
                    <a:pt x="964" y="44"/>
                  </a:lnTo>
                  <a:lnTo>
                    <a:pt x="964" y="44"/>
                  </a:lnTo>
                  <a:lnTo>
                    <a:pt x="990" y="36"/>
                  </a:lnTo>
                  <a:lnTo>
                    <a:pt x="990" y="36"/>
                  </a:lnTo>
                  <a:lnTo>
                    <a:pt x="994" y="34"/>
                  </a:lnTo>
                  <a:lnTo>
                    <a:pt x="998" y="32"/>
                  </a:lnTo>
                  <a:lnTo>
                    <a:pt x="1008" y="30"/>
                  </a:lnTo>
                  <a:lnTo>
                    <a:pt x="1008" y="30"/>
                  </a:lnTo>
                  <a:lnTo>
                    <a:pt x="1016" y="26"/>
                  </a:lnTo>
                  <a:lnTo>
                    <a:pt x="1016" y="26"/>
                  </a:lnTo>
                  <a:lnTo>
                    <a:pt x="1018" y="24"/>
                  </a:lnTo>
                  <a:lnTo>
                    <a:pt x="1018" y="20"/>
                  </a:lnTo>
                  <a:lnTo>
                    <a:pt x="1018" y="18"/>
                  </a:lnTo>
                  <a:lnTo>
                    <a:pt x="1018" y="16"/>
                  </a:lnTo>
                  <a:lnTo>
                    <a:pt x="1018" y="16"/>
                  </a:lnTo>
                  <a:lnTo>
                    <a:pt x="1006" y="12"/>
                  </a:lnTo>
                  <a:lnTo>
                    <a:pt x="1000" y="10"/>
                  </a:lnTo>
                  <a:lnTo>
                    <a:pt x="994" y="8"/>
                  </a:lnTo>
                  <a:lnTo>
                    <a:pt x="994" y="8"/>
                  </a:lnTo>
                  <a:lnTo>
                    <a:pt x="976" y="10"/>
                  </a:lnTo>
                  <a:lnTo>
                    <a:pt x="968" y="10"/>
                  </a:lnTo>
                  <a:lnTo>
                    <a:pt x="960" y="6"/>
                  </a:lnTo>
                  <a:lnTo>
                    <a:pt x="960" y="6"/>
                  </a:lnTo>
                  <a:lnTo>
                    <a:pt x="956" y="6"/>
                  </a:lnTo>
                  <a:lnTo>
                    <a:pt x="956" y="6"/>
                  </a:lnTo>
                  <a:lnTo>
                    <a:pt x="946" y="0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32" y="2"/>
                  </a:lnTo>
                  <a:lnTo>
                    <a:pt x="924" y="6"/>
                  </a:lnTo>
                  <a:lnTo>
                    <a:pt x="918" y="10"/>
                  </a:lnTo>
                  <a:lnTo>
                    <a:pt x="910" y="12"/>
                  </a:lnTo>
                  <a:lnTo>
                    <a:pt x="910" y="12"/>
                  </a:lnTo>
                  <a:lnTo>
                    <a:pt x="914" y="16"/>
                  </a:lnTo>
                  <a:lnTo>
                    <a:pt x="914" y="16"/>
                  </a:lnTo>
                  <a:lnTo>
                    <a:pt x="908" y="16"/>
                  </a:lnTo>
                  <a:lnTo>
                    <a:pt x="908" y="16"/>
                  </a:lnTo>
                  <a:lnTo>
                    <a:pt x="902" y="14"/>
                  </a:lnTo>
                  <a:lnTo>
                    <a:pt x="894" y="14"/>
                  </a:lnTo>
                  <a:lnTo>
                    <a:pt x="880" y="16"/>
                  </a:lnTo>
                  <a:lnTo>
                    <a:pt x="880" y="16"/>
                  </a:lnTo>
                  <a:lnTo>
                    <a:pt x="852" y="18"/>
                  </a:lnTo>
                  <a:lnTo>
                    <a:pt x="824" y="24"/>
                  </a:lnTo>
                  <a:lnTo>
                    <a:pt x="824" y="24"/>
                  </a:lnTo>
                  <a:lnTo>
                    <a:pt x="816" y="28"/>
                  </a:lnTo>
                  <a:lnTo>
                    <a:pt x="814" y="30"/>
                  </a:lnTo>
                  <a:lnTo>
                    <a:pt x="812" y="36"/>
                  </a:lnTo>
                  <a:lnTo>
                    <a:pt x="814" y="42"/>
                  </a:lnTo>
                  <a:lnTo>
                    <a:pt x="814" y="42"/>
                  </a:lnTo>
                  <a:lnTo>
                    <a:pt x="808" y="38"/>
                  </a:lnTo>
                  <a:lnTo>
                    <a:pt x="804" y="38"/>
                  </a:lnTo>
                  <a:lnTo>
                    <a:pt x="802" y="40"/>
                  </a:lnTo>
                  <a:lnTo>
                    <a:pt x="802" y="40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2"/>
                  </a:lnTo>
                  <a:lnTo>
                    <a:pt x="764" y="42"/>
                  </a:lnTo>
                  <a:lnTo>
                    <a:pt x="762" y="44"/>
                  </a:lnTo>
                  <a:lnTo>
                    <a:pt x="762" y="44"/>
                  </a:lnTo>
                  <a:lnTo>
                    <a:pt x="764" y="50"/>
                  </a:lnTo>
                  <a:lnTo>
                    <a:pt x="766" y="52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4" y="56"/>
                  </a:lnTo>
                  <a:lnTo>
                    <a:pt x="780" y="58"/>
                  </a:lnTo>
                  <a:lnTo>
                    <a:pt x="780" y="58"/>
                  </a:lnTo>
                  <a:lnTo>
                    <a:pt x="780" y="60"/>
                  </a:lnTo>
                  <a:lnTo>
                    <a:pt x="780" y="60"/>
                  </a:lnTo>
                  <a:lnTo>
                    <a:pt x="770" y="62"/>
                  </a:lnTo>
                  <a:lnTo>
                    <a:pt x="770" y="62"/>
                  </a:lnTo>
                  <a:lnTo>
                    <a:pt x="766" y="58"/>
                  </a:lnTo>
                  <a:lnTo>
                    <a:pt x="760" y="56"/>
                  </a:lnTo>
                  <a:lnTo>
                    <a:pt x="750" y="56"/>
                  </a:lnTo>
                  <a:lnTo>
                    <a:pt x="740" y="58"/>
                  </a:lnTo>
                  <a:lnTo>
                    <a:pt x="730" y="60"/>
                  </a:lnTo>
                  <a:lnTo>
                    <a:pt x="730" y="60"/>
                  </a:lnTo>
                  <a:lnTo>
                    <a:pt x="730" y="62"/>
                  </a:lnTo>
                  <a:lnTo>
                    <a:pt x="732" y="62"/>
                  </a:lnTo>
                  <a:lnTo>
                    <a:pt x="736" y="64"/>
                  </a:lnTo>
                  <a:lnTo>
                    <a:pt x="736" y="64"/>
                  </a:lnTo>
                  <a:lnTo>
                    <a:pt x="730" y="66"/>
                  </a:lnTo>
                  <a:lnTo>
                    <a:pt x="730" y="66"/>
                  </a:lnTo>
                  <a:lnTo>
                    <a:pt x="726" y="66"/>
                  </a:lnTo>
                  <a:lnTo>
                    <a:pt x="722" y="66"/>
                  </a:lnTo>
                  <a:lnTo>
                    <a:pt x="722" y="62"/>
                  </a:lnTo>
                  <a:lnTo>
                    <a:pt x="722" y="62"/>
                  </a:lnTo>
                  <a:lnTo>
                    <a:pt x="720" y="58"/>
                  </a:lnTo>
                  <a:lnTo>
                    <a:pt x="716" y="58"/>
                  </a:lnTo>
                  <a:lnTo>
                    <a:pt x="710" y="60"/>
                  </a:lnTo>
                  <a:lnTo>
                    <a:pt x="710" y="60"/>
                  </a:lnTo>
                  <a:lnTo>
                    <a:pt x="706" y="62"/>
                  </a:lnTo>
                  <a:lnTo>
                    <a:pt x="706" y="66"/>
                  </a:lnTo>
                  <a:lnTo>
                    <a:pt x="710" y="70"/>
                  </a:lnTo>
                  <a:lnTo>
                    <a:pt x="710" y="70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6"/>
                  </a:lnTo>
                  <a:lnTo>
                    <a:pt x="708" y="82"/>
                  </a:lnTo>
                  <a:lnTo>
                    <a:pt x="708" y="84"/>
                  </a:lnTo>
                  <a:lnTo>
                    <a:pt x="710" y="86"/>
                  </a:lnTo>
                  <a:lnTo>
                    <a:pt x="714" y="88"/>
                  </a:lnTo>
                  <a:lnTo>
                    <a:pt x="720" y="88"/>
                  </a:lnTo>
                  <a:lnTo>
                    <a:pt x="720" y="88"/>
                  </a:lnTo>
                  <a:lnTo>
                    <a:pt x="726" y="86"/>
                  </a:lnTo>
                  <a:lnTo>
                    <a:pt x="730" y="88"/>
                  </a:lnTo>
                  <a:lnTo>
                    <a:pt x="740" y="92"/>
                  </a:lnTo>
                  <a:lnTo>
                    <a:pt x="740" y="92"/>
                  </a:lnTo>
                  <a:lnTo>
                    <a:pt x="742" y="94"/>
                  </a:lnTo>
                  <a:lnTo>
                    <a:pt x="742" y="96"/>
                  </a:lnTo>
                  <a:lnTo>
                    <a:pt x="742" y="96"/>
                  </a:lnTo>
                  <a:lnTo>
                    <a:pt x="738" y="98"/>
                  </a:lnTo>
                  <a:lnTo>
                    <a:pt x="738" y="98"/>
                  </a:lnTo>
                  <a:lnTo>
                    <a:pt x="736" y="100"/>
                  </a:lnTo>
                  <a:lnTo>
                    <a:pt x="736" y="98"/>
                  </a:lnTo>
                  <a:lnTo>
                    <a:pt x="736" y="96"/>
                  </a:lnTo>
                  <a:lnTo>
                    <a:pt x="736" y="96"/>
                  </a:lnTo>
                  <a:lnTo>
                    <a:pt x="734" y="92"/>
                  </a:lnTo>
                  <a:lnTo>
                    <a:pt x="732" y="92"/>
                  </a:lnTo>
                  <a:lnTo>
                    <a:pt x="726" y="90"/>
                  </a:lnTo>
                  <a:lnTo>
                    <a:pt x="726" y="90"/>
                  </a:lnTo>
                  <a:lnTo>
                    <a:pt x="720" y="92"/>
                  </a:lnTo>
                  <a:lnTo>
                    <a:pt x="718" y="92"/>
                  </a:lnTo>
                  <a:lnTo>
                    <a:pt x="716" y="96"/>
                  </a:lnTo>
                  <a:lnTo>
                    <a:pt x="716" y="96"/>
                  </a:lnTo>
                  <a:lnTo>
                    <a:pt x="712" y="104"/>
                  </a:lnTo>
                  <a:lnTo>
                    <a:pt x="708" y="112"/>
                  </a:lnTo>
                  <a:lnTo>
                    <a:pt x="700" y="116"/>
                  </a:lnTo>
                  <a:lnTo>
                    <a:pt x="692" y="118"/>
                  </a:lnTo>
                  <a:lnTo>
                    <a:pt x="692" y="118"/>
                  </a:lnTo>
                  <a:lnTo>
                    <a:pt x="692" y="112"/>
                  </a:lnTo>
                  <a:lnTo>
                    <a:pt x="692" y="112"/>
                  </a:lnTo>
                  <a:lnTo>
                    <a:pt x="702" y="102"/>
                  </a:lnTo>
                  <a:lnTo>
                    <a:pt x="702" y="102"/>
                  </a:lnTo>
                  <a:lnTo>
                    <a:pt x="706" y="98"/>
                  </a:lnTo>
                  <a:lnTo>
                    <a:pt x="706" y="96"/>
                  </a:lnTo>
                  <a:lnTo>
                    <a:pt x="704" y="94"/>
                  </a:lnTo>
                  <a:lnTo>
                    <a:pt x="704" y="94"/>
                  </a:lnTo>
                  <a:lnTo>
                    <a:pt x="700" y="90"/>
                  </a:lnTo>
                  <a:lnTo>
                    <a:pt x="698" y="84"/>
                  </a:lnTo>
                  <a:lnTo>
                    <a:pt x="700" y="80"/>
                  </a:lnTo>
                  <a:lnTo>
                    <a:pt x="702" y="74"/>
                  </a:lnTo>
                  <a:lnTo>
                    <a:pt x="702" y="74"/>
                  </a:lnTo>
                  <a:lnTo>
                    <a:pt x="700" y="70"/>
                  </a:lnTo>
                  <a:lnTo>
                    <a:pt x="698" y="68"/>
                  </a:lnTo>
                  <a:lnTo>
                    <a:pt x="696" y="64"/>
                  </a:lnTo>
                  <a:lnTo>
                    <a:pt x="698" y="62"/>
                  </a:lnTo>
                  <a:lnTo>
                    <a:pt x="698" y="62"/>
                  </a:lnTo>
                  <a:lnTo>
                    <a:pt x="700" y="56"/>
                  </a:lnTo>
                  <a:lnTo>
                    <a:pt x="700" y="52"/>
                  </a:lnTo>
                  <a:lnTo>
                    <a:pt x="696" y="50"/>
                  </a:lnTo>
                  <a:lnTo>
                    <a:pt x="692" y="48"/>
                  </a:lnTo>
                  <a:lnTo>
                    <a:pt x="692" y="48"/>
                  </a:lnTo>
                  <a:lnTo>
                    <a:pt x="684" y="48"/>
                  </a:lnTo>
                  <a:lnTo>
                    <a:pt x="678" y="48"/>
                  </a:lnTo>
                  <a:lnTo>
                    <a:pt x="672" y="52"/>
                  </a:lnTo>
                  <a:lnTo>
                    <a:pt x="670" y="58"/>
                  </a:lnTo>
                  <a:lnTo>
                    <a:pt x="670" y="58"/>
                  </a:lnTo>
                  <a:lnTo>
                    <a:pt x="666" y="60"/>
                  </a:lnTo>
                  <a:lnTo>
                    <a:pt x="664" y="64"/>
                  </a:lnTo>
                  <a:lnTo>
                    <a:pt x="664" y="64"/>
                  </a:lnTo>
                  <a:lnTo>
                    <a:pt x="660" y="64"/>
                  </a:lnTo>
                  <a:lnTo>
                    <a:pt x="658" y="66"/>
                  </a:lnTo>
                  <a:lnTo>
                    <a:pt x="656" y="68"/>
                  </a:lnTo>
                  <a:lnTo>
                    <a:pt x="658" y="74"/>
                  </a:lnTo>
                  <a:lnTo>
                    <a:pt x="658" y="74"/>
                  </a:lnTo>
                  <a:lnTo>
                    <a:pt x="658" y="76"/>
                  </a:lnTo>
                  <a:lnTo>
                    <a:pt x="658" y="80"/>
                  </a:lnTo>
                  <a:lnTo>
                    <a:pt x="660" y="82"/>
                  </a:lnTo>
                  <a:lnTo>
                    <a:pt x="664" y="84"/>
                  </a:lnTo>
                  <a:lnTo>
                    <a:pt x="664" y="84"/>
                  </a:lnTo>
                  <a:lnTo>
                    <a:pt x="666" y="86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2"/>
                  </a:lnTo>
                  <a:lnTo>
                    <a:pt x="670" y="96"/>
                  </a:lnTo>
                  <a:lnTo>
                    <a:pt x="670" y="96"/>
                  </a:lnTo>
                  <a:lnTo>
                    <a:pt x="668" y="98"/>
                  </a:lnTo>
                  <a:lnTo>
                    <a:pt x="664" y="96"/>
                  </a:lnTo>
                  <a:lnTo>
                    <a:pt x="664" y="96"/>
                  </a:lnTo>
                  <a:lnTo>
                    <a:pt x="658" y="92"/>
                  </a:lnTo>
                  <a:lnTo>
                    <a:pt x="650" y="90"/>
                  </a:lnTo>
                  <a:lnTo>
                    <a:pt x="636" y="86"/>
                  </a:lnTo>
                  <a:lnTo>
                    <a:pt x="636" y="86"/>
                  </a:lnTo>
                  <a:lnTo>
                    <a:pt x="620" y="82"/>
                  </a:lnTo>
                  <a:lnTo>
                    <a:pt x="612" y="82"/>
                  </a:lnTo>
                  <a:lnTo>
                    <a:pt x="604" y="84"/>
                  </a:lnTo>
                  <a:lnTo>
                    <a:pt x="604" y="84"/>
                  </a:lnTo>
                  <a:lnTo>
                    <a:pt x="608" y="86"/>
                  </a:lnTo>
                  <a:lnTo>
                    <a:pt x="608" y="88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02" y="96"/>
                  </a:lnTo>
                  <a:lnTo>
                    <a:pt x="598" y="96"/>
                  </a:lnTo>
                  <a:lnTo>
                    <a:pt x="596" y="96"/>
                  </a:lnTo>
                  <a:lnTo>
                    <a:pt x="596" y="96"/>
                  </a:lnTo>
                  <a:lnTo>
                    <a:pt x="594" y="92"/>
                  </a:lnTo>
                  <a:lnTo>
                    <a:pt x="590" y="90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70" y="94"/>
                  </a:lnTo>
                  <a:lnTo>
                    <a:pt x="552" y="90"/>
                  </a:lnTo>
                  <a:lnTo>
                    <a:pt x="552" y="90"/>
                  </a:lnTo>
                  <a:lnTo>
                    <a:pt x="548" y="92"/>
                  </a:lnTo>
                  <a:lnTo>
                    <a:pt x="548" y="92"/>
                  </a:lnTo>
                  <a:lnTo>
                    <a:pt x="542" y="94"/>
                  </a:lnTo>
                  <a:lnTo>
                    <a:pt x="538" y="96"/>
                  </a:lnTo>
                  <a:lnTo>
                    <a:pt x="538" y="96"/>
                  </a:lnTo>
                  <a:lnTo>
                    <a:pt x="522" y="100"/>
                  </a:lnTo>
                  <a:lnTo>
                    <a:pt x="514" y="102"/>
                  </a:lnTo>
                  <a:lnTo>
                    <a:pt x="508" y="106"/>
                  </a:lnTo>
                  <a:lnTo>
                    <a:pt x="508" y="106"/>
                  </a:lnTo>
                  <a:lnTo>
                    <a:pt x="502" y="112"/>
                  </a:lnTo>
                  <a:lnTo>
                    <a:pt x="496" y="112"/>
                  </a:lnTo>
                  <a:lnTo>
                    <a:pt x="492" y="110"/>
                  </a:lnTo>
                  <a:lnTo>
                    <a:pt x="486" y="104"/>
                  </a:lnTo>
                  <a:lnTo>
                    <a:pt x="486" y="104"/>
                  </a:lnTo>
                  <a:lnTo>
                    <a:pt x="488" y="102"/>
                  </a:lnTo>
                  <a:lnTo>
                    <a:pt x="492" y="102"/>
                  </a:lnTo>
                  <a:lnTo>
                    <a:pt x="494" y="102"/>
                  </a:lnTo>
                  <a:lnTo>
                    <a:pt x="496" y="98"/>
                  </a:lnTo>
                  <a:lnTo>
                    <a:pt x="496" y="98"/>
                  </a:lnTo>
                  <a:lnTo>
                    <a:pt x="492" y="96"/>
                  </a:lnTo>
                  <a:lnTo>
                    <a:pt x="488" y="94"/>
                  </a:lnTo>
                  <a:lnTo>
                    <a:pt x="484" y="94"/>
                  </a:lnTo>
                  <a:lnTo>
                    <a:pt x="480" y="96"/>
                  </a:lnTo>
                  <a:lnTo>
                    <a:pt x="480" y="96"/>
                  </a:lnTo>
                  <a:lnTo>
                    <a:pt x="478" y="100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482" y="114"/>
                  </a:lnTo>
                  <a:lnTo>
                    <a:pt x="482" y="116"/>
                  </a:lnTo>
                  <a:lnTo>
                    <a:pt x="480" y="118"/>
                  </a:lnTo>
                  <a:lnTo>
                    <a:pt x="476" y="118"/>
                  </a:lnTo>
                  <a:lnTo>
                    <a:pt x="468" y="118"/>
                  </a:lnTo>
                  <a:lnTo>
                    <a:pt x="468" y="118"/>
                  </a:lnTo>
                  <a:lnTo>
                    <a:pt x="462" y="116"/>
                  </a:lnTo>
                  <a:lnTo>
                    <a:pt x="456" y="118"/>
                  </a:lnTo>
                  <a:lnTo>
                    <a:pt x="446" y="126"/>
                  </a:lnTo>
                  <a:lnTo>
                    <a:pt x="446" y="126"/>
                  </a:lnTo>
                  <a:lnTo>
                    <a:pt x="446" y="128"/>
                  </a:lnTo>
                  <a:lnTo>
                    <a:pt x="448" y="130"/>
                  </a:lnTo>
                  <a:lnTo>
                    <a:pt x="450" y="132"/>
                  </a:lnTo>
                  <a:lnTo>
                    <a:pt x="448" y="134"/>
                  </a:lnTo>
                  <a:lnTo>
                    <a:pt x="448" y="134"/>
                  </a:lnTo>
                  <a:lnTo>
                    <a:pt x="438" y="134"/>
                  </a:lnTo>
                  <a:lnTo>
                    <a:pt x="428" y="132"/>
                  </a:lnTo>
                  <a:lnTo>
                    <a:pt x="428" y="132"/>
                  </a:lnTo>
                  <a:lnTo>
                    <a:pt x="424" y="130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2" y="132"/>
                  </a:lnTo>
                  <a:lnTo>
                    <a:pt x="422" y="134"/>
                  </a:lnTo>
                  <a:lnTo>
                    <a:pt x="422" y="136"/>
                  </a:lnTo>
                  <a:lnTo>
                    <a:pt x="426" y="138"/>
                  </a:lnTo>
                  <a:lnTo>
                    <a:pt x="426" y="138"/>
                  </a:lnTo>
                  <a:lnTo>
                    <a:pt x="430" y="138"/>
                  </a:lnTo>
                  <a:lnTo>
                    <a:pt x="430" y="140"/>
                  </a:lnTo>
                  <a:lnTo>
                    <a:pt x="430" y="140"/>
                  </a:lnTo>
                  <a:lnTo>
                    <a:pt x="424" y="142"/>
                  </a:lnTo>
                  <a:lnTo>
                    <a:pt x="416" y="140"/>
                  </a:lnTo>
                  <a:lnTo>
                    <a:pt x="408" y="138"/>
                  </a:lnTo>
                  <a:lnTo>
                    <a:pt x="406" y="134"/>
                  </a:lnTo>
                  <a:lnTo>
                    <a:pt x="406" y="134"/>
                  </a:lnTo>
                  <a:lnTo>
                    <a:pt x="404" y="126"/>
                  </a:lnTo>
                  <a:lnTo>
                    <a:pt x="402" y="122"/>
                  </a:lnTo>
                  <a:lnTo>
                    <a:pt x="398" y="116"/>
                  </a:lnTo>
                  <a:lnTo>
                    <a:pt x="390" y="114"/>
                  </a:lnTo>
                  <a:lnTo>
                    <a:pt x="390" y="114"/>
                  </a:lnTo>
                  <a:lnTo>
                    <a:pt x="398" y="112"/>
                  </a:lnTo>
                  <a:lnTo>
                    <a:pt x="402" y="114"/>
                  </a:lnTo>
                  <a:lnTo>
                    <a:pt x="412" y="116"/>
                  </a:lnTo>
                  <a:lnTo>
                    <a:pt x="412" y="116"/>
                  </a:lnTo>
                  <a:lnTo>
                    <a:pt x="432" y="120"/>
                  </a:lnTo>
                  <a:lnTo>
                    <a:pt x="440" y="120"/>
                  </a:lnTo>
                  <a:lnTo>
                    <a:pt x="450" y="116"/>
                  </a:lnTo>
                  <a:lnTo>
                    <a:pt x="450" y="116"/>
                  </a:lnTo>
                  <a:lnTo>
                    <a:pt x="454" y="112"/>
                  </a:lnTo>
                  <a:lnTo>
                    <a:pt x="456" y="110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4" y="104"/>
                  </a:lnTo>
                  <a:lnTo>
                    <a:pt x="450" y="102"/>
                  </a:lnTo>
                  <a:lnTo>
                    <a:pt x="450" y="102"/>
                  </a:lnTo>
                  <a:lnTo>
                    <a:pt x="418" y="90"/>
                  </a:lnTo>
                  <a:lnTo>
                    <a:pt x="418" y="90"/>
                  </a:lnTo>
                  <a:lnTo>
                    <a:pt x="410" y="88"/>
                  </a:lnTo>
                  <a:lnTo>
                    <a:pt x="402" y="86"/>
                  </a:lnTo>
                  <a:lnTo>
                    <a:pt x="394" y="86"/>
                  </a:lnTo>
                  <a:lnTo>
                    <a:pt x="384" y="82"/>
                  </a:lnTo>
                  <a:lnTo>
                    <a:pt x="384" y="82"/>
                  </a:lnTo>
                  <a:lnTo>
                    <a:pt x="380" y="80"/>
                  </a:lnTo>
                  <a:lnTo>
                    <a:pt x="374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70" y="78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52" y="70"/>
                  </a:lnTo>
                  <a:lnTo>
                    <a:pt x="352" y="70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4" y="68"/>
                  </a:lnTo>
                  <a:lnTo>
                    <a:pt x="354" y="68"/>
                  </a:lnTo>
                  <a:lnTo>
                    <a:pt x="340" y="72"/>
                  </a:lnTo>
                  <a:lnTo>
                    <a:pt x="324" y="74"/>
                  </a:lnTo>
                  <a:lnTo>
                    <a:pt x="324" y="74"/>
                  </a:lnTo>
                  <a:lnTo>
                    <a:pt x="310" y="76"/>
                  </a:lnTo>
                  <a:lnTo>
                    <a:pt x="302" y="78"/>
                  </a:lnTo>
                  <a:lnTo>
                    <a:pt x="296" y="82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88" y="80"/>
                  </a:lnTo>
                  <a:lnTo>
                    <a:pt x="284" y="78"/>
                  </a:lnTo>
                  <a:lnTo>
                    <a:pt x="280" y="80"/>
                  </a:lnTo>
                  <a:lnTo>
                    <a:pt x="280" y="80"/>
                  </a:lnTo>
                  <a:lnTo>
                    <a:pt x="278" y="82"/>
                  </a:lnTo>
                  <a:lnTo>
                    <a:pt x="274" y="84"/>
                  </a:lnTo>
                  <a:lnTo>
                    <a:pt x="270" y="86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72" y="90"/>
                  </a:lnTo>
                  <a:lnTo>
                    <a:pt x="266" y="92"/>
                  </a:lnTo>
                  <a:lnTo>
                    <a:pt x="262" y="90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60" y="96"/>
                  </a:lnTo>
                  <a:lnTo>
                    <a:pt x="260" y="96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54" y="102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0" y="114"/>
                  </a:lnTo>
                  <a:lnTo>
                    <a:pt x="232" y="126"/>
                  </a:lnTo>
                  <a:lnTo>
                    <a:pt x="224" y="136"/>
                  </a:lnTo>
                  <a:lnTo>
                    <a:pt x="218" y="140"/>
                  </a:lnTo>
                  <a:lnTo>
                    <a:pt x="212" y="142"/>
                  </a:lnTo>
                  <a:lnTo>
                    <a:pt x="212" y="142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4" y="148"/>
                  </a:lnTo>
                  <a:lnTo>
                    <a:pt x="202" y="150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6" y="152"/>
                  </a:lnTo>
                  <a:lnTo>
                    <a:pt x="192" y="152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4" y="158"/>
                  </a:lnTo>
                  <a:lnTo>
                    <a:pt x="182" y="160"/>
                  </a:lnTo>
                  <a:lnTo>
                    <a:pt x="178" y="162"/>
                  </a:lnTo>
                  <a:lnTo>
                    <a:pt x="176" y="164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74" y="172"/>
                  </a:lnTo>
                  <a:lnTo>
                    <a:pt x="174" y="172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78" y="180"/>
                  </a:lnTo>
                  <a:lnTo>
                    <a:pt x="180" y="184"/>
                  </a:lnTo>
                  <a:lnTo>
                    <a:pt x="180" y="184"/>
                  </a:lnTo>
                  <a:lnTo>
                    <a:pt x="178" y="186"/>
                  </a:lnTo>
                  <a:lnTo>
                    <a:pt x="176" y="188"/>
                  </a:lnTo>
                  <a:lnTo>
                    <a:pt x="176" y="188"/>
                  </a:lnTo>
                  <a:lnTo>
                    <a:pt x="176" y="190"/>
                  </a:lnTo>
                  <a:lnTo>
                    <a:pt x="178" y="190"/>
                  </a:lnTo>
                  <a:lnTo>
                    <a:pt x="180" y="188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182" y="192"/>
                  </a:lnTo>
                  <a:lnTo>
                    <a:pt x="182" y="192"/>
                  </a:lnTo>
                  <a:lnTo>
                    <a:pt x="178" y="196"/>
                  </a:lnTo>
                  <a:lnTo>
                    <a:pt x="178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188" y="202"/>
                  </a:lnTo>
                  <a:lnTo>
                    <a:pt x="194" y="202"/>
                  </a:lnTo>
                  <a:lnTo>
                    <a:pt x="198" y="202"/>
                  </a:lnTo>
                  <a:lnTo>
                    <a:pt x="204" y="198"/>
                  </a:lnTo>
                  <a:lnTo>
                    <a:pt x="204" y="19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22" y="196"/>
                  </a:lnTo>
                  <a:lnTo>
                    <a:pt x="226" y="204"/>
                  </a:lnTo>
                  <a:lnTo>
                    <a:pt x="226" y="204"/>
                  </a:lnTo>
                  <a:lnTo>
                    <a:pt x="228" y="210"/>
                  </a:lnTo>
                  <a:lnTo>
                    <a:pt x="232" y="216"/>
                  </a:lnTo>
                  <a:lnTo>
                    <a:pt x="232" y="216"/>
                  </a:lnTo>
                  <a:lnTo>
                    <a:pt x="234" y="220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4" y="232"/>
                  </a:lnTo>
                  <a:lnTo>
                    <a:pt x="238" y="234"/>
                  </a:lnTo>
                  <a:lnTo>
                    <a:pt x="242" y="232"/>
                  </a:lnTo>
                  <a:lnTo>
                    <a:pt x="242" y="232"/>
                  </a:lnTo>
                  <a:lnTo>
                    <a:pt x="250" y="228"/>
                  </a:lnTo>
                  <a:lnTo>
                    <a:pt x="258" y="224"/>
                  </a:lnTo>
                  <a:lnTo>
                    <a:pt x="264" y="218"/>
                  </a:lnTo>
                  <a:lnTo>
                    <a:pt x="266" y="214"/>
                  </a:lnTo>
                  <a:lnTo>
                    <a:pt x="266" y="208"/>
                  </a:lnTo>
                  <a:lnTo>
                    <a:pt x="266" y="208"/>
                  </a:lnTo>
                  <a:lnTo>
                    <a:pt x="268" y="200"/>
                  </a:lnTo>
                  <a:lnTo>
                    <a:pt x="274" y="196"/>
                  </a:lnTo>
                  <a:lnTo>
                    <a:pt x="274" y="196"/>
                  </a:lnTo>
                  <a:lnTo>
                    <a:pt x="274" y="194"/>
                  </a:lnTo>
                  <a:lnTo>
                    <a:pt x="274" y="194"/>
                  </a:lnTo>
                  <a:lnTo>
                    <a:pt x="276" y="192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76" y="190"/>
                  </a:lnTo>
                  <a:lnTo>
                    <a:pt x="280" y="188"/>
                  </a:lnTo>
                  <a:lnTo>
                    <a:pt x="282" y="184"/>
                  </a:lnTo>
                  <a:lnTo>
                    <a:pt x="280" y="182"/>
                  </a:lnTo>
                  <a:lnTo>
                    <a:pt x="278" y="178"/>
                  </a:lnTo>
                  <a:lnTo>
                    <a:pt x="278" y="178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74" y="160"/>
                  </a:lnTo>
                  <a:lnTo>
                    <a:pt x="280" y="154"/>
                  </a:lnTo>
                  <a:lnTo>
                    <a:pt x="280" y="154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6" y="144"/>
                  </a:lnTo>
                  <a:lnTo>
                    <a:pt x="302" y="136"/>
                  </a:lnTo>
                  <a:lnTo>
                    <a:pt x="302" y="136"/>
                  </a:lnTo>
                  <a:lnTo>
                    <a:pt x="306" y="130"/>
                  </a:lnTo>
                  <a:lnTo>
                    <a:pt x="312" y="126"/>
                  </a:lnTo>
                  <a:lnTo>
                    <a:pt x="318" y="126"/>
                  </a:lnTo>
                  <a:lnTo>
                    <a:pt x="326" y="128"/>
                  </a:lnTo>
                  <a:lnTo>
                    <a:pt x="326" y="128"/>
                  </a:lnTo>
                  <a:lnTo>
                    <a:pt x="316" y="138"/>
                  </a:lnTo>
                  <a:lnTo>
                    <a:pt x="304" y="146"/>
                  </a:lnTo>
                  <a:lnTo>
                    <a:pt x="304" y="146"/>
                  </a:lnTo>
                  <a:lnTo>
                    <a:pt x="300" y="152"/>
                  </a:lnTo>
                  <a:lnTo>
                    <a:pt x="298" y="154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98" y="172"/>
                  </a:lnTo>
                  <a:lnTo>
                    <a:pt x="300" y="176"/>
                  </a:lnTo>
                  <a:lnTo>
                    <a:pt x="304" y="180"/>
                  </a:lnTo>
                  <a:lnTo>
                    <a:pt x="308" y="182"/>
                  </a:lnTo>
                  <a:lnTo>
                    <a:pt x="312" y="184"/>
                  </a:lnTo>
                  <a:lnTo>
                    <a:pt x="328" y="184"/>
                  </a:lnTo>
                  <a:lnTo>
                    <a:pt x="328" y="184"/>
                  </a:lnTo>
                  <a:lnTo>
                    <a:pt x="342" y="180"/>
                  </a:lnTo>
                  <a:lnTo>
                    <a:pt x="350" y="180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60" y="182"/>
                  </a:lnTo>
                  <a:lnTo>
                    <a:pt x="360" y="182"/>
                  </a:lnTo>
                  <a:lnTo>
                    <a:pt x="358" y="182"/>
                  </a:lnTo>
                  <a:lnTo>
                    <a:pt x="358" y="182"/>
                  </a:lnTo>
                  <a:lnTo>
                    <a:pt x="348" y="184"/>
                  </a:lnTo>
                  <a:lnTo>
                    <a:pt x="338" y="184"/>
                  </a:lnTo>
                  <a:lnTo>
                    <a:pt x="338" y="184"/>
                  </a:lnTo>
                  <a:lnTo>
                    <a:pt x="326" y="186"/>
                  </a:lnTo>
                  <a:lnTo>
                    <a:pt x="322" y="186"/>
                  </a:lnTo>
                  <a:lnTo>
                    <a:pt x="320" y="188"/>
                  </a:lnTo>
                  <a:lnTo>
                    <a:pt x="318" y="192"/>
                  </a:lnTo>
                  <a:lnTo>
                    <a:pt x="318" y="196"/>
                  </a:lnTo>
                  <a:lnTo>
                    <a:pt x="320" y="206"/>
                  </a:lnTo>
                  <a:lnTo>
                    <a:pt x="320" y="206"/>
                  </a:lnTo>
                  <a:lnTo>
                    <a:pt x="320" y="208"/>
                  </a:lnTo>
                  <a:lnTo>
                    <a:pt x="320" y="208"/>
                  </a:lnTo>
                  <a:lnTo>
                    <a:pt x="308" y="206"/>
                  </a:lnTo>
                  <a:lnTo>
                    <a:pt x="302" y="208"/>
                  </a:lnTo>
                  <a:lnTo>
                    <a:pt x="298" y="214"/>
                  </a:lnTo>
                  <a:lnTo>
                    <a:pt x="296" y="228"/>
                  </a:lnTo>
                  <a:lnTo>
                    <a:pt x="296" y="228"/>
                  </a:lnTo>
                  <a:lnTo>
                    <a:pt x="294" y="232"/>
                  </a:lnTo>
                  <a:lnTo>
                    <a:pt x="290" y="236"/>
                  </a:lnTo>
                  <a:lnTo>
                    <a:pt x="286" y="236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76" y="236"/>
                  </a:lnTo>
                  <a:lnTo>
                    <a:pt x="272" y="234"/>
                  </a:lnTo>
                  <a:lnTo>
                    <a:pt x="270" y="236"/>
                  </a:lnTo>
                  <a:lnTo>
                    <a:pt x="270" y="236"/>
                  </a:lnTo>
                  <a:lnTo>
                    <a:pt x="258" y="240"/>
                  </a:lnTo>
                  <a:lnTo>
                    <a:pt x="248" y="242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0" y="240"/>
                  </a:lnTo>
                  <a:lnTo>
                    <a:pt x="216" y="238"/>
                  </a:lnTo>
                  <a:lnTo>
                    <a:pt x="212" y="232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6" y="224"/>
                  </a:lnTo>
                  <a:lnTo>
                    <a:pt x="216" y="218"/>
                  </a:lnTo>
                  <a:lnTo>
                    <a:pt x="214" y="214"/>
                  </a:lnTo>
                  <a:lnTo>
                    <a:pt x="214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08" y="212"/>
                  </a:lnTo>
                  <a:lnTo>
                    <a:pt x="208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0" y="220"/>
                  </a:lnTo>
                  <a:lnTo>
                    <a:pt x="198" y="224"/>
                  </a:lnTo>
                  <a:lnTo>
                    <a:pt x="198" y="228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38"/>
                  </a:lnTo>
                  <a:lnTo>
                    <a:pt x="202" y="242"/>
                  </a:lnTo>
                  <a:lnTo>
                    <a:pt x="202" y="242"/>
                  </a:lnTo>
                  <a:lnTo>
                    <a:pt x="204" y="246"/>
                  </a:lnTo>
                  <a:lnTo>
                    <a:pt x="202" y="248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50"/>
                  </a:lnTo>
                  <a:lnTo>
                    <a:pt x="188" y="250"/>
                  </a:lnTo>
                  <a:lnTo>
                    <a:pt x="180" y="254"/>
                  </a:lnTo>
                  <a:lnTo>
                    <a:pt x="170" y="264"/>
                  </a:lnTo>
                  <a:lnTo>
                    <a:pt x="170" y="264"/>
                  </a:lnTo>
                  <a:lnTo>
                    <a:pt x="162" y="270"/>
                  </a:lnTo>
                  <a:lnTo>
                    <a:pt x="158" y="274"/>
                  </a:lnTo>
                  <a:lnTo>
                    <a:pt x="154" y="276"/>
                  </a:lnTo>
                  <a:lnTo>
                    <a:pt x="154" y="276"/>
                  </a:lnTo>
                  <a:lnTo>
                    <a:pt x="150" y="278"/>
                  </a:lnTo>
                  <a:lnTo>
                    <a:pt x="146" y="282"/>
                  </a:lnTo>
                  <a:lnTo>
                    <a:pt x="146" y="282"/>
                  </a:lnTo>
                  <a:lnTo>
                    <a:pt x="142" y="288"/>
                  </a:lnTo>
                  <a:lnTo>
                    <a:pt x="136" y="292"/>
                  </a:lnTo>
                  <a:lnTo>
                    <a:pt x="130" y="294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122" y="298"/>
                  </a:lnTo>
                  <a:lnTo>
                    <a:pt x="120" y="302"/>
                  </a:lnTo>
                  <a:lnTo>
                    <a:pt x="118" y="302"/>
                  </a:lnTo>
                  <a:lnTo>
                    <a:pt x="112" y="300"/>
                  </a:lnTo>
                  <a:lnTo>
                    <a:pt x="112" y="300"/>
                  </a:lnTo>
                  <a:lnTo>
                    <a:pt x="104" y="300"/>
                  </a:lnTo>
                  <a:lnTo>
                    <a:pt x="102" y="302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6"/>
                  </a:lnTo>
                  <a:lnTo>
                    <a:pt x="102" y="308"/>
                  </a:lnTo>
                  <a:lnTo>
                    <a:pt x="108" y="310"/>
                  </a:lnTo>
                  <a:lnTo>
                    <a:pt x="108" y="310"/>
                  </a:lnTo>
                  <a:lnTo>
                    <a:pt x="114" y="314"/>
                  </a:lnTo>
                  <a:lnTo>
                    <a:pt x="118" y="318"/>
                  </a:lnTo>
                  <a:lnTo>
                    <a:pt x="122" y="324"/>
                  </a:lnTo>
                  <a:lnTo>
                    <a:pt x="124" y="330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4" y="348"/>
                  </a:lnTo>
                  <a:lnTo>
                    <a:pt x="122" y="354"/>
                  </a:lnTo>
                  <a:lnTo>
                    <a:pt x="122" y="354"/>
                  </a:lnTo>
                  <a:lnTo>
                    <a:pt x="11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04" y="354"/>
                  </a:lnTo>
                  <a:lnTo>
                    <a:pt x="94" y="354"/>
                  </a:lnTo>
                  <a:lnTo>
                    <a:pt x="86" y="354"/>
                  </a:lnTo>
                  <a:lnTo>
                    <a:pt x="76" y="354"/>
                  </a:lnTo>
                  <a:lnTo>
                    <a:pt x="76" y="354"/>
                  </a:lnTo>
                  <a:lnTo>
                    <a:pt x="72" y="354"/>
                  </a:lnTo>
                  <a:lnTo>
                    <a:pt x="68" y="354"/>
                  </a:lnTo>
                  <a:lnTo>
                    <a:pt x="64" y="358"/>
                  </a:lnTo>
                  <a:lnTo>
                    <a:pt x="64" y="366"/>
                  </a:lnTo>
                  <a:lnTo>
                    <a:pt x="64" y="366"/>
                  </a:lnTo>
                  <a:lnTo>
                    <a:pt x="66" y="372"/>
                  </a:lnTo>
                  <a:lnTo>
                    <a:pt x="66" y="380"/>
                  </a:lnTo>
                  <a:lnTo>
                    <a:pt x="66" y="388"/>
                  </a:lnTo>
                  <a:lnTo>
                    <a:pt x="62" y="396"/>
                  </a:lnTo>
                  <a:lnTo>
                    <a:pt x="62" y="396"/>
                  </a:lnTo>
                  <a:lnTo>
                    <a:pt x="62" y="400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4" y="410"/>
                  </a:lnTo>
                  <a:lnTo>
                    <a:pt x="66" y="418"/>
                  </a:lnTo>
                  <a:lnTo>
                    <a:pt x="68" y="420"/>
                  </a:lnTo>
                  <a:lnTo>
                    <a:pt x="70" y="422"/>
                  </a:lnTo>
                  <a:lnTo>
                    <a:pt x="74" y="422"/>
                  </a:lnTo>
                  <a:lnTo>
                    <a:pt x="80" y="420"/>
                  </a:lnTo>
                  <a:lnTo>
                    <a:pt x="80" y="420"/>
                  </a:lnTo>
                  <a:lnTo>
                    <a:pt x="84" y="424"/>
                  </a:lnTo>
                  <a:lnTo>
                    <a:pt x="84" y="424"/>
                  </a:lnTo>
                  <a:lnTo>
                    <a:pt x="86" y="428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8" y="426"/>
                  </a:lnTo>
                  <a:lnTo>
                    <a:pt x="98" y="426"/>
                  </a:lnTo>
                  <a:lnTo>
                    <a:pt x="104" y="424"/>
                  </a:lnTo>
                  <a:lnTo>
                    <a:pt x="110" y="424"/>
                  </a:lnTo>
                  <a:lnTo>
                    <a:pt x="110" y="424"/>
                  </a:lnTo>
                  <a:lnTo>
                    <a:pt x="118" y="422"/>
                  </a:lnTo>
                  <a:lnTo>
                    <a:pt x="124" y="416"/>
                  </a:lnTo>
                  <a:lnTo>
                    <a:pt x="130" y="408"/>
                  </a:lnTo>
                  <a:lnTo>
                    <a:pt x="132" y="402"/>
                  </a:lnTo>
                  <a:lnTo>
                    <a:pt x="132" y="402"/>
                  </a:lnTo>
                  <a:lnTo>
                    <a:pt x="132" y="394"/>
                  </a:lnTo>
                  <a:lnTo>
                    <a:pt x="136" y="386"/>
                  </a:lnTo>
                  <a:lnTo>
                    <a:pt x="142" y="382"/>
                  </a:lnTo>
                  <a:lnTo>
                    <a:pt x="148" y="378"/>
                  </a:lnTo>
                  <a:lnTo>
                    <a:pt x="148" y="378"/>
                  </a:lnTo>
                  <a:lnTo>
                    <a:pt x="156" y="374"/>
                  </a:lnTo>
                  <a:lnTo>
                    <a:pt x="158" y="370"/>
                  </a:lnTo>
                  <a:lnTo>
                    <a:pt x="158" y="366"/>
                  </a:lnTo>
                  <a:lnTo>
                    <a:pt x="158" y="366"/>
                  </a:lnTo>
                  <a:lnTo>
                    <a:pt x="158" y="358"/>
                  </a:lnTo>
                  <a:lnTo>
                    <a:pt x="162" y="354"/>
                  </a:lnTo>
                  <a:lnTo>
                    <a:pt x="166" y="354"/>
                  </a:lnTo>
                  <a:lnTo>
                    <a:pt x="172" y="356"/>
                  </a:lnTo>
                  <a:lnTo>
                    <a:pt x="172" y="356"/>
                  </a:lnTo>
                  <a:lnTo>
                    <a:pt x="180" y="358"/>
                  </a:lnTo>
                  <a:lnTo>
                    <a:pt x="186" y="356"/>
                  </a:lnTo>
                  <a:lnTo>
                    <a:pt x="192" y="352"/>
                  </a:lnTo>
                  <a:lnTo>
                    <a:pt x="198" y="348"/>
                  </a:lnTo>
                  <a:lnTo>
                    <a:pt x="198" y="348"/>
                  </a:lnTo>
                  <a:lnTo>
                    <a:pt x="204" y="346"/>
                  </a:lnTo>
                  <a:lnTo>
                    <a:pt x="208" y="346"/>
                  </a:lnTo>
                  <a:lnTo>
                    <a:pt x="212" y="348"/>
                  </a:lnTo>
                  <a:lnTo>
                    <a:pt x="214" y="352"/>
                  </a:lnTo>
                  <a:lnTo>
                    <a:pt x="214" y="352"/>
                  </a:lnTo>
                  <a:lnTo>
                    <a:pt x="218" y="360"/>
                  </a:lnTo>
                  <a:lnTo>
                    <a:pt x="224" y="368"/>
                  </a:lnTo>
                  <a:lnTo>
                    <a:pt x="232" y="374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52" y="386"/>
                  </a:lnTo>
                  <a:lnTo>
                    <a:pt x="256" y="392"/>
                  </a:lnTo>
                  <a:lnTo>
                    <a:pt x="260" y="398"/>
                  </a:lnTo>
                  <a:lnTo>
                    <a:pt x="260" y="398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4" y="404"/>
                  </a:lnTo>
                  <a:lnTo>
                    <a:pt x="264" y="404"/>
                  </a:lnTo>
                  <a:lnTo>
                    <a:pt x="266" y="402"/>
                  </a:lnTo>
                  <a:lnTo>
                    <a:pt x="266" y="400"/>
                  </a:lnTo>
                  <a:lnTo>
                    <a:pt x="266" y="396"/>
                  </a:lnTo>
                  <a:lnTo>
                    <a:pt x="266" y="396"/>
                  </a:lnTo>
                  <a:lnTo>
                    <a:pt x="264" y="390"/>
                  </a:lnTo>
                  <a:lnTo>
                    <a:pt x="264" y="388"/>
                  </a:lnTo>
                  <a:lnTo>
                    <a:pt x="270" y="386"/>
                  </a:lnTo>
                  <a:lnTo>
                    <a:pt x="276" y="386"/>
                  </a:lnTo>
                  <a:lnTo>
                    <a:pt x="276" y="386"/>
                  </a:lnTo>
                  <a:lnTo>
                    <a:pt x="264" y="378"/>
                  </a:lnTo>
                  <a:lnTo>
                    <a:pt x="252" y="370"/>
                  </a:lnTo>
                  <a:lnTo>
                    <a:pt x="242" y="360"/>
                  </a:lnTo>
                  <a:lnTo>
                    <a:pt x="234" y="350"/>
                  </a:lnTo>
                  <a:lnTo>
                    <a:pt x="234" y="350"/>
                  </a:lnTo>
                  <a:lnTo>
                    <a:pt x="230" y="344"/>
                  </a:lnTo>
                  <a:lnTo>
                    <a:pt x="230" y="336"/>
                  </a:lnTo>
                  <a:lnTo>
                    <a:pt x="230" y="336"/>
                  </a:lnTo>
                  <a:lnTo>
                    <a:pt x="230" y="334"/>
                  </a:lnTo>
                  <a:lnTo>
                    <a:pt x="232" y="332"/>
                  </a:lnTo>
                  <a:lnTo>
                    <a:pt x="238" y="330"/>
                  </a:lnTo>
                  <a:lnTo>
                    <a:pt x="238" y="330"/>
                  </a:lnTo>
                  <a:lnTo>
                    <a:pt x="240" y="334"/>
                  </a:lnTo>
                  <a:lnTo>
                    <a:pt x="244" y="336"/>
                  </a:lnTo>
                  <a:lnTo>
                    <a:pt x="248" y="338"/>
                  </a:lnTo>
                  <a:lnTo>
                    <a:pt x="250" y="342"/>
                  </a:lnTo>
                  <a:lnTo>
                    <a:pt x="250" y="342"/>
                  </a:lnTo>
                  <a:lnTo>
                    <a:pt x="252" y="346"/>
                  </a:lnTo>
                  <a:lnTo>
                    <a:pt x="256" y="350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78" y="364"/>
                  </a:lnTo>
                  <a:lnTo>
                    <a:pt x="284" y="368"/>
                  </a:lnTo>
                  <a:lnTo>
                    <a:pt x="286" y="374"/>
                  </a:lnTo>
                  <a:lnTo>
                    <a:pt x="286" y="374"/>
                  </a:lnTo>
                  <a:lnTo>
                    <a:pt x="286" y="382"/>
                  </a:lnTo>
                  <a:lnTo>
                    <a:pt x="290" y="392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298" y="406"/>
                  </a:lnTo>
                  <a:lnTo>
                    <a:pt x="300" y="412"/>
                  </a:lnTo>
                  <a:lnTo>
                    <a:pt x="300" y="412"/>
                  </a:lnTo>
                  <a:lnTo>
                    <a:pt x="302" y="416"/>
                  </a:lnTo>
                  <a:lnTo>
                    <a:pt x="302" y="416"/>
                  </a:lnTo>
                  <a:lnTo>
                    <a:pt x="304" y="422"/>
                  </a:lnTo>
                  <a:lnTo>
                    <a:pt x="306" y="424"/>
                  </a:lnTo>
                  <a:lnTo>
                    <a:pt x="310" y="424"/>
                  </a:lnTo>
                  <a:lnTo>
                    <a:pt x="310" y="424"/>
                  </a:lnTo>
                  <a:lnTo>
                    <a:pt x="312" y="424"/>
                  </a:lnTo>
                  <a:lnTo>
                    <a:pt x="312" y="422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2" y="418"/>
                  </a:lnTo>
                  <a:lnTo>
                    <a:pt x="314" y="416"/>
                  </a:lnTo>
                  <a:lnTo>
                    <a:pt x="314" y="414"/>
                  </a:lnTo>
                  <a:lnTo>
                    <a:pt x="316" y="412"/>
                  </a:lnTo>
                  <a:lnTo>
                    <a:pt x="318" y="412"/>
                  </a:lnTo>
                  <a:lnTo>
                    <a:pt x="318" y="412"/>
                  </a:lnTo>
                  <a:lnTo>
                    <a:pt x="322" y="412"/>
                  </a:lnTo>
                  <a:lnTo>
                    <a:pt x="322" y="412"/>
                  </a:lnTo>
                  <a:lnTo>
                    <a:pt x="324" y="410"/>
                  </a:lnTo>
                  <a:lnTo>
                    <a:pt x="324" y="410"/>
                  </a:lnTo>
                  <a:lnTo>
                    <a:pt x="324" y="406"/>
                  </a:lnTo>
                  <a:lnTo>
                    <a:pt x="320" y="404"/>
                  </a:lnTo>
                  <a:lnTo>
                    <a:pt x="320" y="404"/>
                  </a:lnTo>
                  <a:lnTo>
                    <a:pt x="318" y="406"/>
                  </a:lnTo>
                  <a:lnTo>
                    <a:pt x="318" y="408"/>
                  </a:lnTo>
                  <a:lnTo>
                    <a:pt x="318" y="408"/>
                  </a:lnTo>
                  <a:lnTo>
                    <a:pt x="314" y="406"/>
                  </a:lnTo>
                  <a:lnTo>
                    <a:pt x="314" y="406"/>
                  </a:lnTo>
                  <a:lnTo>
                    <a:pt x="312" y="398"/>
                  </a:lnTo>
                  <a:lnTo>
                    <a:pt x="312" y="392"/>
                  </a:lnTo>
                  <a:lnTo>
                    <a:pt x="316" y="388"/>
                  </a:lnTo>
                  <a:lnTo>
                    <a:pt x="320" y="384"/>
                  </a:lnTo>
                  <a:lnTo>
                    <a:pt x="320" y="384"/>
                  </a:lnTo>
                  <a:lnTo>
                    <a:pt x="324" y="382"/>
                  </a:lnTo>
                  <a:lnTo>
                    <a:pt x="330" y="380"/>
                  </a:lnTo>
                  <a:lnTo>
                    <a:pt x="336" y="382"/>
                  </a:lnTo>
                  <a:lnTo>
                    <a:pt x="340" y="386"/>
                  </a:lnTo>
                  <a:lnTo>
                    <a:pt x="340" y="386"/>
                  </a:lnTo>
                  <a:lnTo>
                    <a:pt x="358" y="376"/>
                  </a:lnTo>
                  <a:lnTo>
                    <a:pt x="358" y="376"/>
                  </a:lnTo>
                  <a:lnTo>
                    <a:pt x="354" y="374"/>
                  </a:lnTo>
                  <a:lnTo>
                    <a:pt x="350" y="370"/>
                  </a:lnTo>
                  <a:lnTo>
                    <a:pt x="350" y="366"/>
                  </a:lnTo>
                  <a:lnTo>
                    <a:pt x="350" y="360"/>
                  </a:lnTo>
                  <a:lnTo>
                    <a:pt x="350" y="360"/>
                  </a:lnTo>
                  <a:lnTo>
                    <a:pt x="362" y="340"/>
                  </a:lnTo>
                  <a:lnTo>
                    <a:pt x="368" y="330"/>
                  </a:lnTo>
                  <a:lnTo>
                    <a:pt x="378" y="322"/>
                  </a:lnTo>
                  <a:lnTo>
                    <a:pt x="378" y="322"/>
                  </a:lnTo>
                  <a:lnTo>
                    <a:pt x="380" y="322"/>
                  </a:lnTo>
                  <a:lnTo>
                    <a:pt x="382" y="324"/>
                  </a:lnTo>
                  <a:lnTo>
                    <a:pt x="384" y="326"/>
                  </a:lnTo>
                  <a:lnTo>
                    <a:pt x="388" y="328"/>
                  </a:lnTo>
                  <a:lnTo>
                    <a:pt x="388" y="328"/>
                  </a:lnTo>
                  <a:lnTo>
                    <a:pt x="392" y="328"/>
                  </a:lnTo>
                  <a:lnTo>
                    <a:pt x="396" y="328"/>
                  </a:lnTo>
                  <a:lnTo>
                    <a:pt x="396" y="328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4"/>
                  </a:lnTo>
                  <a:lnTo>
                    <a:pt x="392" y="336"/>
                  </a:lnTo>
                  <a:lnTo>
                    <a:pt x="398" y="342"/>
                  </a:lnTo>
                  <a:lnTo>
                    <a:pt x="398" y="342"/>
                  </a:lnTo>
                  <a:lnTo>
                    <a:pt x="400" y="344"/>
                  </a:lnTo>
                  <a:lnTo>
                    <a:pt x="402" y="344"/>
                  </a:lnTo>
                  <a:lnTo>
                    <a:pt x="404" y="342"/>
                  </a:lnTo>
                  <a:lnTo>
                    <a:pt x="406" y="340"/>
                  </a:lnTo>
                  <a:lnTo>
                    <a:pt x="406" y="340"/>
                  </a:lnTo>
                  <a:lnTo>
                    <a:pt x="410" y="338"/>
                  </a:lnTo>
                  <a:lnTo>
                    <a:pt x="408" y="336"/>
                  </a:lnTo>
                  <a:lnTo>
                    <a:pt x="408" y="336"/>
                  </a:lnTo>
                  <a:lnTo>
                    <a:pt x="406" y="328"/>
                  </a:lnTo>
                  <a:lnTo>
                    <a:pt x="406" y="326"/>
                  </a:lnTo>
                  <a:lnTo>
                    <a:pt x="408" y="32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18" y="320"/>
                  </a:lnTo>
                  <a:lnTo>
                    <a:pt x="440" y="314"/>
                  </a:lnTo>
                  <a:lnTo>
                    <a:pt x="440" y="314"/>
                  </a:lnTo>
                  <a:lnTo>
                    <a:pt x="438" y="318"/>
                  </a:lnTo>
                  <a:lnTo>
                    <a:pt x="434" y="320"/>
                  </a:lnTo>
                  <a:lnTo>
                    <a:pt x="432" y="322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8"/>
                  </a:lnTo>
                  <a:lnTo>
                    <a:pt x="430" y="330"/>
                  </a:lnTo>
                  <a:lnTo>
                    <a:pt x="426" y="336"/>
                  </a:lnTo>
                  <a:lnTo>
                    <a:pt x="426" y="336"/>
                  </a:lnTo>
                  <a:lnTo>
                    <a:pt x="424" y="338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8" y="342"/>
                  </a:lnTo>
                  <a:lnTo>
                    <a:pt x="428" y="342"/>
                  </a:lnTo>
                  <a:lnTo>
                    <a:pt x="448" y="356"/>
                  </a:lnTo>
                  <a:lnTo>
                    <a:pt x="448" y="356"/>
                  </a:lnTo>
                  <a:lnTo>
                    <a:pt x="456" y="362"/>
                  </a:lnTo>
                  <a:lnTo>
                    <a:pt x="460" y="368"/>
                  </a:lnTo>
                  <a:lnTo>
                    <a:pt x="458" y="374"/>
                  </a:lnTo>
                  <a:lnTo>
                    <a:pt x="458" y="374"/>
                  </a:lnTo>
                  <a:lnTo>
                    <a:pt x="456" y="378"/>
                  </a:lnTo>
                  <a:lnTo>
                    <a:pt x="452" y="380"/>
                  </a:lnTo>
                  <a:lnTo>
                    <a:pt x="440" y="380"/>
                  </a:lnTo>
                  <a:lnTo>
                    <a:pt x="440" y="380"/>
                  </a:lnTo>
                  <a:lnTo>
                    <a:pt x="432" y="380"/>
                  </a:lnTo>
                  <a:lnTo>
                    <a:pt x="424" y="380"/>
                  </a:lnTo>
                  <a:lnTo>
                    <a:pt x="412" y="374"/>
                  </a:lnTo>
                  <a:lnTo>
                    <a:pt x="412" y="374"/>
                  </a:lnTo>
                  <a:lnTo>
                    <a:pt x="404" y="372"/>
                  </a:lnTo>
                  <a:lnTo>
                    <a:pt x="398" y="370"/>
                  </a:lnTo>
                  <a:lnTo>
                    <a:pt x="390" y="372"/>
                  </a:lnTo>
                  <a:lnTo>
                    <a:pt x="384" y="374"/>
                  </a:lnTo>
                  <a:lnTo>
                    <a:pt x="384" y="374"/>
                  </a:lnTo>
                  <a:lnTo>
                    <a:pt x="374" y="378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0" y="386"/>
                  </a:lnTo>
                  <a:lnTo>
                    <a:pt x="354" y="388"/>
                  </a:lnTo>
                  <a:lnTo>
                    <a:pt x="340" y="388"/>
                  </a:lnTo>
                  <a:lnTo>
                    <a:pt x="340" y="388"/>
                  </a:lnTo>
                  <a:lnTo>
                    <a:pt x="338" y="394"/>
                  </a:lnTo>
                  <a:lnTo>
                    <a:pt x="340" y="398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2"/>
                  </a:lnTo>
                  <a:lnTo>
                    <a:pt x="342" y="404"/>
                  </a:lnTo>
                  <a:lnTo>
                    <a:pt x="340" y="406"/>
                  </a:lnTo>
                  <a:lnTo>
                    <a:pt x="338" y="410"/>
                  </a:lnTo>
                  <a:lnTo>
                    <a:pt x="344" y="412"/>
                  </a:lnTo>
                  <a:lnTo>
                    <a:pt x="344" y="412"/>
                  </a:lnTo>
                  <a:lnTo>
                    <a:pt x="346" y="418"/>
                  </a:lnTo>
                  <a:lnTo>
                    <a:pt x="352" y="422"/>
                  </a:lnTo>
                  <a:lnTo>
                    <a:pt x="364" y="430"/>
                  </a:lnTo>
                  <a:lnTo>
                    <a:pt x="364" y="430"/>
                  </a:lnTo>
                  <a:lnTo>
                    <a:pt x="366" y="430"/>
                  </a:lnTo>
                  <a:lnTo>
                    <a:pt x="368" y="430"/>
                  </a:lnTo>
                  <a:lnTo>
                    <a:pt x="372" y="428"/>
                  </a:lnTo>
                  <a:lnTo>
                    <a:pt x="372" y="428"/>
                  </a:lnTo>
                  <a:lnTo>
                    <a:pt x="374" y="424"/>
                  </a:lnTo>
                  <a:lnTo>
                    <a:pt x="378" y="424"/>
                  </a:lnTo>
                  <a:lnTo>
                    <a:pt x="380" y="424"/>
                  </a:lnTo>
                  <a:lnTo>
                    <a:pt x="384" y="428"/>
                  </a:lnTo>
                  <a:lnTo>
                    <a:pt x="384" y="428"/>
                  </a:lnTo>
                  <a:lnTo>
                    <a:pt x="388" y="430"/>
                  </a:lnTo>
                  <a:lnTo>
                    <a:pt x="392" y="432"/>
                  </a:lnTo>
                  <a:lnTo>
                    <a:pt x="396" y="430"/>
                  </a:lnTo>
                  <a:lnTo>
                    <a:pt x="400" y="426"/>
                  </a:lnTo>
                  <a:lnTo>
                    <a:pt x="400" y="426"/>
                  </a:lnTo>
                  <a:lnTo>
                    <a:pt x="404" y="424"/>
                  </a:lnTo>
                  <a:lnTo>
                    <a:pt x="406" y="424"/>
                  </a:lnTo>
                  <a:lnTo>
                    <a:pt x="412" y="426"/>
                  </a:lnTo>
                  <a:lnTo>
                    <a:pt x="412" y="426"/>
                  </a:lnTo>
                  <a:lnTo>
                    <a:pt x="414" y="428"/>
                  </a:lnTo>
                  <a:lnTo>
                    <a:pt x="414" y="430"/>
                  </a:lnTo>
                  <a:lnTo>
                    <a:pt x="414" y="434"/>
                  </a:lnTo>
                  <a:lnTo>
                    <a:pt x="414" y="434"/>
                  </a:lnTo>
                  <a:lnTo>
                    <a:pt x="414" y="444"/>
                  </a:lnTo>
                  <a:lnTo>
                    <a:pt x="412" y="452"/>
                  </a:lnTo>
                  <a:lnTo>
                    <a:pt x="406" y="470"/>
                  </a:lnTo>
                  <a:lnTo>
                    <a:pt x="406" y="470"/>
                  </a:lnTo>
                  <a:lnTo>
                    <a:pt x="404" y="478"/>
                  </a:lnTo>
                  <a:lnTo>
                    <a:pt x="398" y="482"/>
                  </a:lnTo>
                  <a:lnTo>
                    <a:pt x="392" y="484"/>
                  </a:lnTo>
                  <a:lnTo>
                    <a:pt x="382" y="482"/>
                  </a:lnTo>
                  <a:lnTo>
                    <a:pt x="382" y="482"/>
                  </a:lnTo>
                  <a:lnTo>
                    <a:pt x="376" y="480"/>
                  </a:lnTo>
                  <a:lnTo>
                    <a:pt x="368" y="482"/>
                  </a:lnTo>
                  <a:lnTo>
                    <a:pt x="368" y="482"/>
                  </a:lnTo>
                  <a:lnTo>
                    <a:pt x="364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38" y="480"/>
                  </a:lnTo>
                  <a:lnTo>
                    <a:pt x="326" y="476"/>
                  </a:lnTo>
                  <a:lnTo>
                    <a:pt x="316" y="472"/>
                  </a:lnTo>
                  <a:lnTo>
                    <a:pt x="316" y="472"/>
                  </a:lnTo>
                  <a:lnTo>
                    <a:pt x="306" y="466"/>
                  </a:lnTo>
                  <a:lnTo>
                    <a:pt x="300" y="466"/>
                  </a:lnTo>
                  <a:lnTo>
                    <a:pt x="298" y="466"/>
                  </a:lnTo>
                  <a:lnTo>
                    <a:pt x="294" y="468"/>
                  </a:lnTo>
                  <a:lnTo>
                    <a:pt x="294" y="472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0" y="488"/>
                  </a:lnTo>
                  <a:lnTo>
                    <a:pt x="286" y="492"/>
                  </a:lnTo>
                  <a:lnTo>
                    <a:pt x="286" y="492"/>
                  </a:lnTo>
                  <a:lnTo>
                    <a:pt x="284" y="492"/>
                  </a:lnTo>
                  <a:lnTo>
                    <a:pt x="280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0" y="484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8" y="482"/>
                  </a:lnTo>
                  <a:lnTo>
                    <a:pt x="254" y="476"/>
                  </a:lnTo>
                  <a:lnTo>
                    <a:pt x="254" y="476"/>
                  </a:lnTo>
                  <a:lnTo>
                    <a:pt x="252" y="472"/>
                  </a:lnTo>
                  <a:lnTo>
                    <a:pt x="248" y="468"/>
                  </a:lnTo>
                  <a:lnTo>
                    <a:pt x="244" y="466"/>
                  </a:lnTo>
                  <a:lnTo>
                    <a:pt x="238" y="466"/>
                  </a:lnTo>
                  <a:lnTo>
                    <a:pt x="238" y="466"/>
                  </a:lnTo>
                  <a:lnTo>
                    <a:pt x="232" y="466"/>
                  </a:lnTo>
                  <a:lnTo>
                    <a:pt x="226" y="464"/>
                  </a:lnTo>
                  <a:lnTo>
                    <a:pt x="216" y="458"/>
                  </a:lnTo>
                  <a:lnTo>
                    <a:pt x="216" y="458"/>
                  </a:lnTo>
                  <a:lnTo>
                    <a:pt x="212" y="454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2" y="452"/>
                  </a:lnTo>
                  <a:lnTo>
                    <a:pt x="216" y="446"/>
                  </a:lnTo>
                  <a:lnTo>
                    <a:pt x="218" y="442"/>
                  </a:lnTo>
                  <a:lnTo>
                    <a:pt x="216" y="430"/>
                  </a:lnTo>
                  <a:lnTo>
                    <a:pt x="216" y="430"/>
                  </a:lnTo>
                  <a:lnTo>
                    <a:pt x="214" y="426"/>
                  </a:lnTo>
                  <a:lnTo>
                    <a:pt x="212" y="422"/>
                  </a:lnTo>
                  <a:lnTo>
                    <a:pt x="210" y="420"/>
                  </a:lnTo>
                  <a:lnTo>
                    <a:pt x="204" y="422"/>
                  </a:lnTo>
                  <a:lnTo>
                    <a:pt x="204" y="422"/>
                  </a:lnTo>
                  <a:lnTo>
                    <a:pt x="196" y="424"/>
                  </a:lnTo>
                  <a:lnTo>
                    <a:pt x="188" y="424"/>
                  </a:lnTo>
                  <a:lnTo>
                    <a:pt x="172" y="424"/>
                  </a:lnTo>
                  <a:lnTo>
                    <a:pt x="172" y="424"/>
                  </a:lnTo>
                  <a:lnTo>
                    <a:pt x="154" y="426"/>
                  </a:lnTo>
                  <a:lnTo>
                    <a:pt x="144" y="428"/>
                  </a:lnTo>
                  <a:lnTo>
                    <a:pt x="136" y="432"/>
                  </a:lnTo>
                  <a:lnTo>
                    <a:pt x="136" y="432"/>
                  </a:lnTo>
                  <a:lnTo>
                    <a:pt x="122" y="440"/>
                  </a:lnTo>
                  <a:lnTo>
                    <a:pt x="110" y="442"/>
                  </a:lnTo>
                  <a:lnTo>
                    <a:pt x="98" y="440"/>
                  </a:lnTo>
                  <a:lnTo>
                    <a:pt x="88" y="434"/>
                  </a:lnTo>
                  <a:lnTo>
                    <a:pt x="88" y="434"/>
                  </a:lnTo>
                  <a:lnTo>
                    <a:pt x="86" y="442"/>
                  </a:lnTo>
                  <a:lnTo>
                    <a:pt x="82" y="450"/>
                  </a:lnTo>
                  <a:lnTo>
                    <a:pt x="76" y="456"/>
                  </a:lnTo>
                  <a:lnTo>
                    <a:pt x="68" y="462"/>
                  </a:lnTo>
                  <a:lnTo>
                    <a:pt x="68" y="462"/>
                  </a:lnTo>
                  <a:lnTo>
                    <a:pt x="64" y="466"/>
                  </a:lnTo>
                  <a:lnTo>
                    <a:pt x="60" y="472"/>
                  </a:lnTo>
                  <a:lnTo>
                    <a:pt x="58" y="478"/>
                  </a:lnTo>
                  <a:lnTo>
                    <a:pt x="58" y="486"/>
                  </a:lnTo>
                  <a:lnTo>
                    <a:pt x="58" y="486"/>
                  </a:lnTo>
                  <a:lnTo>
                    <a:pt x="58" y="496"/>
                  </a:lnTo>
                  <a:lnTo>
                    <a:pt x="54" y="504"/>
                  </a:lnTo>
                  <a:lnTo>
                    <a:pt x="48" y="508"/>
                  </a:lnTo>
                  <a:lnTo>
                    <a:pt x="40" y="514"/>
                  </a:lnTo>
                  <a:lnTo>
                    <a:pt x="40" y="514"/>
                  </a:lnTo>
                  <a:lnTo>
                    <a:pt x="34" y="520"/>
                  </a:lnTo>
                  <a:lnTo>
                    <a:pt x="28" y="526"/>
                  </a:lnTo>
                  <a:lnTo>
                    <a:pt x="28" y="526"/>
                  </a:lnTo>
                  <a:lnTo>
                    <a:pt x="24" y="534"/>
                  </a:lnTo>
                  <a:lnTo>
                    <a:pt x="20" y="542"/>
                  </a:lnTo>
                  <a:lnTo>
                    <a:pt x="16" y="550"/>
                  </a:lnTo>
                  <a:lnTo>
                    <a:pt x="12" y="560"/>
                  </a:lnTo>
                  <a:lnTo>
                    <a:pt x="12" y="560"/>
                  </a:lnTo>
                  <a:lnTo>
                    <a:pt x="4" y="572"/>
                  </a:lnTo>
                  <a:lnTo>
                    <a:pt x="2" y="580"/>
                  </a:lnTo>
                  <a:lnTo>
                    <a:pt x="2" y="588"/>
                  </a:lnTo>
                  <a:lnTo>
                    <a:pt x="2" y="588"/>
                  </a:lnTo>
                  <a:lnTo>
                    <a:pt x="8" y="604"/>
                  </a:lnTo>
                  <a:lnTo>
                    <a:pt x="8" y="620"/>
                  </a:lnTo>
                  <a:lnTo>
                    <a:pt x="6" y="634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0" y="654"/>
                  </a:lnTo>
                  <a:lnTo>
                    <a:pt x="2" y="656"/>
                  </a:lnTo>
                  <a:lnTo>
                    <a:pt x="4" y="662"/>
                  </a:lnTo>
                  <a:lnTo>
                    <a:pt x="4" y="662"/>
                  </a:lnTo>
                  <a:lnTo>
                    <a:pt x="4" y="668"/>
                  </a:lnTo>
                  <a:lnTo>
                    <a:pt x="4" y="668"/>
                  </a:lnTo>
                  <a:lnTo>
                    <a:pt x="4" y="676"/>
                  </a:lnTo>
                  <a:lnTo>
                    <a:pt x="6" y="682"/>
                  </a:lnTo>
                  <a:lnTo>
                    <a:pt x="6" y="682"/>
                  </a:lnTo>
                  <a:lnTo>
                    <a:pt x="16" y="690"/>
                  </a:lnTo>
                  <a:lnTo>
                    <a:pt x="22" y="700"/>
                  </a:lnTo>
                  <a:lnTo>
                    <a:pt x="28" y="710"/>
                  </a:lnTo>
                  <a:lnTo>
                    <a:pt x="32" y="722"/>
                  </a:lnTo>
                  <a:lnTo>
                    <a:pt x="32" y="722"/>
                  </a:lnTo>
                  <a:lnTo>
                    <a:pt x="34" y="726"/>
                  </a:lnTo>
                  <a:lnTo>
                    <a:pt x="38" y="730"/>
                  </a:lnTo>
                  <a:lnTo>
                    <a:pt x="38" y="730"/>
                  </a:lnTo>
                  <a:lnTo>
                    <a:pt x="50" y="742"/>
                  </a:lnTo>
                  <a:lnTo>
                    <a:pt x="64" y="754"/>
                  </a:lnTo>
                  <a:lnTo>
                    <a:pt x="64" y="754"/>
                  </a:lnTo>
                  <a:lnTo>
                    <a:pt x="68" y="758"/>
                  </a:lnTo>
                  <a:lnTo>
                    <a:pt x="72" y="760"/>
                  </a:lnTo>
                  <a:lnTo>
                    <a:pt x="78" y="760"/>
                  </a:lnTo>
                  <a:lnTo>
                    <a:pt x="84" y="756"/>
                  </a:lnTo>
                  <a:lnTo>
                    <a:pt x="84" y="756"/>
                  </a:lnTo>
                  <a:lnTo>
                    <a:pt x="90" y="754"/>
                  </a:lnTo>
                  <a:lnTo>
                    <a:pt x="96" y="752"/>
                  </a:lnTo>
                  <a:lnTo>
                    <a:pt x="102" y="752"/>
                  </a:lnTo>
                  <a:lnTo>
                    <a:pt x="108" y="754"/>
                  </a:lnTo>
                  <a:lnTo>
                    <a:pt x="108" y="754"/>
                  </a:lnTo>
                  <a:lnTo>
                    <a:pt x="114" y="754"/>
                  </a:lnTo>
                  <a:lnTo>
                    <a:pt x="120" y="754"/>
                  </a:lnTo>
                  <a:lnTo>
                    <a:pt x="130" y="750"/>
                  </a:lnTo>
                  <a:lnTo>
                    <a:pt x="130" y="750"/>
                  </a:lnTo>
                  <a:lnTo>
                    <a:pt x="144" y="744"/>
                  </a:lnTo>
                  <a:lnTo>
                    <a:pt x="150" y="742"/>
                  </a:lnTo>
                  <a:lnTo>
                    <a:pt x="158" y="740"/>
                  </a:lnTo>
                  <a:lnTo>
                    <a:pt x="158" y="740"/>
                  </a:lnTo>
                  <a:lnTo>
                    <a:pt x="164" y="740"/>
                  </a:lnTo>
                  <a:lnTo>
                    <a:pt x="170" y="742"/>
                  </a:lnTo>
                  <a:lnTo>
                    <a:pt x="174" y="744"/>
                  </a:lnTo>
                  <a:lnTo>
                    <a:pt x="176" y="750"/>
                  </a:lnTo>
                  <a:lnTo>
                    <a:pt x="176" y="750"/>
                  </a:lnTo>
                  <a:lnTo>
                    <a:pt x="178" y="756"/>
                  </a:lnTo>
                  <a:lnTo>
                    <a:pt x="182" y="758"/>
                  </a:lnTo>
                  <a:lnTo>
                    <a:pt x="186" y="760"/>
                  </a:lnTo>
                  <a:lnTo>
                    <a:pt x="192" y="760"/>
                  </a:lnTo>
                  <a:lnTo>
                    <a:pt x="192" y="760"/>
                  </a:lnTo>
                  <a:lnTo>
                    <a:pt x="200" y="760"/>
                  </a:lnTo>
                  <a:lnTo>
                    <a:pt x="206" y="764"/>
                  </a:lnTo>
                  <a:lnTo>
                    <a:pt x="210" y="770"/>
                  </a:lnTo>
                  <a:lnTo>
                    <a:pt x="212" y="778"/>
                  </a:lnTo>
                  <a:lnTo>
                    <a:pt x="212" y="778"/>
                  </a:lnTo>
                  <a:lnTo>
                    <a:pt x="210" y="792"/>
                  </a:lnTo>
                  <a:lnTo>
                    <a:pt x="208" y="806"/>
                  </a:lnTo>
                  <a:lnTo>
                    <a:pt x="208" y="806"/>
                  </a:lnTo>
                  <a:lnTo>
                    <a:pt x="206" y="816"/>
                  </a:lnTo>
                  <a:lnTo>
                    <a:pt x="206" y="824"/>
                  </a:lnTo>
                  <a:lnTo>
                    <a:pt x="210" y="830"/>
                  </a:lnTo>
                  <a:lnTo>
                    <a:pt x="214" y="836"/>
                  </a:lnTo>
                  <a:lnTo>
                    <a:pt x="214" y="836"/>
                  </a:lnTo>
                  <a:lnTo>
                    <a:pt x="222" y="846"/>
                  </a:lnTo>
                  <a:lnTo>
                    <a:pt x="226" y="858"/>
                  </a:lnTo>
                  <a:lnTo>
                    <a:pt x="230" y="868"/>
                  </a:lnTo>
                  <a:lnTo>
                    <a:pt x="234" y="878"/>
                  </a:lnTo>
                  <a:lnTo>
                    <a:pt x="242" y="924"/>
                  </a:lnTo>
                  <a:lnTo>
                    <a:pt x="242" y="924"/>
                  </a:lnTo>
                  <a:lnTo>
                    <a:pt x="242" y="930"/>
                  </a:lnTo>
                  <a:lnTo>
                    <a:pt x="240" y="936"/>
                  </a:lnTo>
                  <a:lnTo>
                    <a:pt x="240" y="936"/>
                  </a:lnTo>
                  <a:lnTo>
                    <a:pt x="234" y="946"/>
                  </a:lnTo>
                  <a:lnTo>
                    <a:pt x="230" y="956"/>
                  </a:lnTo>
                  <a:lnTo>
                    <a:pt x="226" y="976"/>
                  </a:lnTo>
                  <a:lnTo>
                    <a:pt x="226" y="976"/>
                  </a:lnTo>
                  <a:lnTo>
                    <a:pt x="226" y="984"/>
                  </a:lnTo>
                  <a:lnTo>
                    <a:pt x="226" y="992"/>
                  </a:lnTo>
                  <a:lnTo>
                    <a:pt x="232" y="1006"/>
                  </a:lnTo>
                  <a:lnTo>
                    <a:pt x="232" y="1006"/>
                  </a:lnTo>
                  <a:lnTo>
                    <a:pt x="242" y="1030"/>
                  </a:lnTo>
                  <a:lnTo>
                    <a:pt x="246" y="1042"/>
                  </a:lnTo>
                  <a:lnTo>
                    <a:pt x="248" y="1056"/>
                  </a:lnTo>
                  <a:lnTo>
                    <a:pt x="248" y="1056"/>
                  </a:lnTo>
                  <a:lnTo>
                    <a:pt x="250" y="1068"/>
                  </a:lnTo>
                  <a:lnTo>
                    <a:pt x="252" y="1082"/>
                  </a:lnTo>
                  <a:lnTo>
                    <a:pt x="256" y="1094"/>
                  </a:lnTo>
                  <a:lnTo>
                    <a:pt x="262" y="1106"/>
                  </a:lnTo>
                  <a:lnTo>
                    <a:pt x="262" y="1106"/>
                  </a:lnTo>
                  <a:lnTo>
                    <a:pt x="268" y="1116"/>
                  </a:lnTo>
                  <a:lnTo>
                    <a:pt x="274" y="1126"/>
                  </a:lnTo>
                  <a:lnTo>
                    <a:pt x="276" y="1138"/>
                  </a:lnTo>
                  <a:lnTo>
                    <a:pt x="274" y="1150"/>
                  </a:lnTo>
                  <a:lnTo>
                    <a:pt x="274" y="1150"/>
                  </a:lnTo>
                  <a:lnTo>
                    <a:pt x="274" y="1154"/>
                  </a:lnTo>
                  <a:lnTo>
                    <a:pt x="276" y="1156"/>
                  </a:lnTo>
                  <a:lnTo>
                    <a:pt x="280" y="1162"/>
                  </a:lnTo>
                  <a:lnTo>
                    <a:pt x="288" y="1164"/>
                  </a:lnTo>
                  <a:lnTo>
                    <a:pt x="296" y="1166"/>
                  </a:lnTo>
                  <a:lnTo>
                    <a:pt x="296" y="1166"/>
                  </a:lnTo>
                  <a:lnTo>
                    <a:pt x="306" y="1162"/>
                  </a:lnTo>
                  <a:lnTo>
                    <a:pt x="310" y="1160"/>
                  </a:lnTo>
                  <a:lnTo>
                    <a:pt x="316" y="1160"/>
                  </a:lnTo>
                  <a:lnTo>
                    <a:pt x="316" y="1160"/>
                  </a:lnTo>
                  <a:lnTo>
                    <a:pt x="330" y="1160"/>
                  </a:lnTo>
                  <a:lnTo>
                    <a:pt x="342" y="1156"/>
                  </a:lnTo>
                  <a:lnTo>
                    <a:pt x="352" y="1148"/>
                  </a:lnTo>
                  <a:lnTo>
                    <a:pt x="362" y="1138"/>
                  </a:lnTo>
                  <a:lnTo>
                    <a:pt x="362" y="1138"/>
                  </a:lnTo>
                  <a:lnTo>
                    <a:pt x="372" y="1124"/>
                  </a:lnTo>
                  <a:lnTo>
                    <a:pt x="376" y="1116"/>
                  </a:lnTo>
                  <a:lnTo>
                    <a:pt x="380" y="1110"/>
                  </a:lnTo>
                  <a:lnTo>
                    <a:pt x="380" y="1110"/>
                  </a:lnTo>
                  <a:lnTo>
                    <a:pt x="386" y="1104"/>
                  </a:lnTo>
                  <a:lnTo>
                    <a:pt x="388" y="1096"/>
                  </a:lnTo>
                  <a:lnTo>
                    <a:pt x="390" y="1088"/>
                  </a:lnTo>
                  <a:lnTo>
                    <a:pt x="390" y="1080"/>
                  </a:lnTo>
                  <a:lnTo>
                    <a:pt x="390" y="1080"/>
                  </a:lnTo>
                  <a:lnTo>
                    <a:pt x="390" y="1076"/>
                  </a:lnTo>
                  <a:lnTo>
                    <a:pt x="390" y="1072"/>
                  </a:lnTo>
                  <a:lnTo>
                    <a:pt x="392" y="1070"/>
                  </a:lnTo>
                  <a:lnTo>
                    <a:pt x="396" y="1068"/>
                  </a:lnTo>
                  <a:lnTo>
                    <a:pt x="396" y="1068"/>
                  </a:lnTo>
                  <a:lnTo>
                    <a:pt x="404" y="1064"/>
                  </a:lnTo>
                  <a:lnTo>
                    <a:pt x="408" y="1058"/>
                  </a:lnTo>
                  <a:lnTo>
                    <a:pt x="410" y="1052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06" y="1022"/>
                  </a:lnTo>
                  <a:lnTo>
                    <a:pt x="406" y="1022"/>
                  </a:lnTo>
                  <a:lnTo>
                    <a:pt x="404" y="1018"/>
                  </a:lnTo>
                  <a:lnTo>
                    <a:pt x="404" y="1016"/>
                  </a:lnTo>
                  <a:lnTo>
                    <a:pt x="406" y="1014"/>
                  </a:lnTo>
                  <a:lnTo>
                    <a:pt x="406" y="1014"/>
                  </a:lnTo>
                  <a:lnTo>
                    <a:pt x="412" y="1006"/>
                  </a:lnTo>
                  <a:lnTo>
                    <a:pt x="420" y="998"/>
                  </a:lnTo>
                  <a:lnTo>
                    <a:pt x="426" y="990"/>
                  </a:lnTo>
                  <a:lnTo>
                    <a:pt x="436" y="984"/>
                  </a:lnTo>
                  <a:lnTo>
                    <a:pt x="436" y="984"/>
                  </a:lnTo>
                  <a:lnTo>
                    <a:pt x="442" y="980"/>
                  </a:lnTo>
                  <a:lnTo>
                    <a:pt x="448" y="974"/>
                  </a:lnTo>
                  <a:lnTo>
                    <a:pt x="450" y="966"/>
                  </a:lnTo>
                  <a:lnTo>
                    <a:pt x="452" y="958"/>
                  </a:lnTo>
                  <a:lnTo>
                    <a:pt x="452" y="958"/>
                  </a:lnTo>
                  <a:lnTo>
                    <a:pt x="450" y="938"/>
                  </a:lnTo>
                  <a:lnTo>
                    <a:pt x="448" y="918"/>
                  </a:lnTo>
                  <a:lnTo>
                    <a:pt x="440" y="880"/>
                  </a:lnTo>
                  <a:lnTo>
                    <a:pt x="440" y="880"/>
                  </a:lnTo>
                  <a:lnTo>
                    <a:pt x="438" y="866"/>
                  </a:lnTo>
                  <a:lnTo>
                    <a:pt x="442" y="852"/>
                  </a:lnTo>
                  <a:lnTo>
                    <a:pt x="448" y="840"/>
                  </a:lnTo>
                  <a:lnTo>
                    <a:pt x="454" y="828"/>
                  </a:lnTo>
                  <a:lnTo>
                    <a:pt x="454" y="828"/>
                  </a:lnTo>
                  <a:lnTo>
                    <a:pt x="464" y="814"/>
                  </a:lnTo>
                  <a:lnTo>
                    <a:pt x="474" y="800"/>
                  </a:lnTo>
                  <a:lnTo>
                    <a:pt x="496" y="776"/>
                  </a:lnTo>
                  <a:lnTo>
                    <a:pt x="496" y="776"/>
                  </a:lnTo>
                  <a:lnTo>
                    <a:pt x="502" y="768"/>
                  </a:lnTo>
                  <a:lnTo>
                    <a:pt x="508" y="760"/>
                  </a:lnTo>
                  <a:lnTo>
                    <a:pt x="516" y="744"/>
                  </a:lnTo>
                  <a:lnTo>
                    <a:pt x="530" y="708"/>
                  </a:lnTo>
                  <a:lnTo>
                    <a:pt x="530" y="708"/>
                  </a:lnTo>
                  <a:lnTo>
                    <a:pt x="532" y="696"/>
                  </a:lnTo>
                  <a:lnTo>
                    <a:pt x="532" y="690"/>
                  </a:lnTo>
                  <a:lnTo>
                    <a:pt x="532" y="682"/>
                  </a:lnTo>
                  <a:lnTo>
                    <a:pt x="532" y="682"/>
                  </a:lnTo>
                  <a:lnTo>
                    <a:pt x="524" y="688"/>
                  </a:lnTo>
                  <a:lnTo>
                    <a:pt x="514" y="690"/>
                  </a:lnTo>
                  <a:lnTo>
                    <a:pt x="504" y="692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0" y="698"/>
                  </a:lnTo>
                  <a:lnTo>
                    <a:pt x="482" y="698"/>
                  </a:lnTo>
                  <a:lnTo>
                    <a:pt x="476" y="696"/>
                  </a:lnTo>
                  <a:lnTo>
                    <a:pt x="470" y="688"/>
                  </a:lnTo>
                  <a:lnTo>
                    <a:pt x="470" y="688"/>
                  </a:lnTo>
                  <a:lnTo>
                    <a:pt x="470" y="684"/>
                  </a:lnTo>
                  <a:lnTo>
                    <a:pt x="472" y="682"/>
                  </a:lnTo>
                  <a:lnTo>
                    <a:pt x="472" y="678"/>
                  </a:lnTo>
                  <a:lnTo>
                    <a:pt x="472" y="676"/>
                  </a:lnTo>
                  <a:lnTo>
                    <a:pt x="472" y="676"/>
                  </a:lnTo>
                  <a:lnTo>
                    <a:pt x="458" y="660"/>
                  </a:lnTo>
                  <a:lnTo>
                    <a:pt x="452" y="654"/>
                  </a:lnTo>
                  <a:lnTo>
                    <a:pt x="444" y="646"/>
                  </a:lnTo>
                  <a:lnTo>
                    <a:pt x="444" y="646"/>
                  </a:lnTo>
                  <a:lnTo>
                    <a:pt x="442" y="644"/>
                  </a:lnTo>
                  <a:lnTo>
                    <a:pt x="440" y="642"/>
                  </a:lnTo>
                  <a:lnTo>
                    <a:pt x="440" y="634"/>
                  </a:lnTo>
                  <a:lnTo>
                    <a:pt x="440" y="634"/>
                  </a:lnTo>
                  <a:lnTo>
                    <a:pt x="438" y="628"/>
                  </a:lnTo>
                  <a:lnTo>
                    <a:pt x="436" y="624"/>
                  </a:lnTo>
                  <a:lnTo>
                    <a:pt x="434" y="622"/>
                  </a:lnTo>
                  <a:lnTo>
                    <a:pt x="434" y="622"/>
                  </a:lnTo>
                  <a:lnTo>
                    <a:pt x="428" y="614"/>
                  </a:lnTo>
                  <a:lnTo>
                    <a:pt x="426" y="606"/>
                  </a:lnTo>
                  <a:lnTo>
                    <a:pt x="424" y="598"/>
                  </a:lnTo>
                  <a:lnTo>
                    <a:pt x="424" y="590"/>
                  </a:lnTo>
                  <a:lnTo>
                    <a:pt x="424" y="590"/>
                  </a:lnTo>
                  <a:lnTo>
                    <a:pt x="422" y="582"/>
                  </a:lnTo>
                  <a:lnTo>
                    <a:pt x="418" y="578"/>
                  </a:lnTo>
                  <a:lnTo>
                    <a:pt x="414" y="572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08" y="556"/>
                  </a:lnTo>
                  <a:lnTo>
                    <a:pt x="404" y="544"/>
                  </a:lnTo>
                  <a:lnTo>
                    <a:pt x="400" y="532"/>
                  </a:lnTo>
                  <a:lnTo>
                    <a:pt x="396" y="522"/>
                  </a:lnTo>
                  <a:lnTo>
                    <a:pt x="396" y="522"/>
                  </a:lnTo>
                  <a:lnTo>
                    <a:pt x="392" y="510"/>
                  </a:lnTo>
                  <a:lnTo>
                    <a:pt x="392" y="510"/>
                  </a:lnTo>
                  <a:lnTo>
                    <a:pt x="394" y="512"/>
                  </a:lnTo>
                  <a:lnTo>
                    <a:pt x="396" y="514"/>
                  </a:lnTo>
                  <a:lnTo>
                    <a:pt x="400" y="518"/>
                  </a:lnTo>
                  <a:lnTo>
                    <a:pt x="400" y="518"/>
                  </a:lnTo>
                  <a:lnTo>
                    <a:pt x="402" y="516"/>
                  </a:lnTo>
                  <a:lnTo>
                    <a:pt x="402" y="516"/>
                  </a:lnTo>
                  <a:lnTo>
                    <a:pt x="402" y="508"/>
                  </a:lnTo>
                  <a:lnTo>
                    <a:pt x="406" y="502"/>
                  </a:lnTo>
                  <a:lnTo>
                    <a:pt x="406" y="502"/>
                  </a:lnTo>
                  <a:lnTo>
                    <a:pt x="408" y="516"/>
                  </a:lnTo>
                  <a:lnTo>
                    <a:pt x="408" y="516"/>
                  </a:lnTo>
                  <a:lnTo>
                    <a:pt x="410" y="518"/>
                  </a:lnTo>
                  <a:lnTo>
                    <a:pt x="412" y="522"/>
                  </a:lnTo>
                  <a:lnTo>
                    <a:pt x="416" y="530"/>
                  </a:lnTo>
                  <a:lnTo>
                    <a:pt x="416" y="530"/>
                  </a:lnTo>
                  <a:lnTo>
                    <a:pt x="420" y="538"/>
                  </a:lnTo>
                  <a:lnTo>
                    <a:pt x="424" y="546"/>
                  </a:lnTo>
                  <a:lnTo>
                    <a:pt x="428" y="554"/>
                  </a:lnTo>
                  <a:lnTo>
                    <a:pt x="434" y="560"/>
                  </a:lnTo>
                  <a:lnTo>
                    <a:pt x="434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8" y="574"/>
                  </a:lnTo>
                  <a:lnTo>
                    <a:pt x="440" y="582"/>
                  </a:lnTo>
                  <a:lnTo>
                    <a:pt x="448" y="598"/>
                  </a:lnTo>
                  <a:lnTo>
                    <a:pt x="458" y="614"/>
                  </a:lnTo>
                  <a:lnTo>
                    <a:pt x="466" y="632"/>
                  </a:lnTo>
                  <a:lnTo>
                    <a:pt x="466" y="632"/>
                  </a:lnTo>
                  <a:lnTo>
                    <a:pt x="470" y="648"/>
                  </a:lnTo>
                  <a:lnTo>
                    <a:pt x="472" y="666"/>
                  </a:lnTo>
                  <a:lnTo>
                    <a:pt x="472" y="666"/>
                  </a:lnTo>
                  <a:lnTo>
                    <a:pt x="474" y="674"/>
                  </a:lnTo>
                  <a:lnTo>
                    <a:pt x="474" y="674"/>
                  </a:lnTo>
                  <a:lnTo>
                    <a:pt x="476" y="674"/>
                  </a:lnTo>
                  <a:lnTo>
                    <a:pt x="480" y="676"/>
                  </a:lnTo>
                  <a:lnTo>
                    <a:pt x="484" y="672"/>
                  </a:lnTo>
                  <a:lnTo>
                    <a:pt x="488" y="670"/>
                  </a:lnTo>
                  <a:lnTo>
                    <a:pt x="494" y="668"/>
                  </a:lnTo>
                  <a:lnTo>
                    <a:pt x="494" y="668"/>
                  </a:lnTo>
                  <a:lnTo>
                    <a:pt x="506" y="664"/>
                  </a:lnTo>
                  <a:lnTo>
                    <a:pt x="516" y="658"/>
                  </a:lnTo>
                  <a:lnTo>
                    <a:pt x="526" y="652"/>
                  </a:lnTo>
                  <a:lnTo>
                    <a:pt x="536" y="646"/>
                  </a:lnTo>
                  <a:lnTo>
                    <a:pt x="536" y="646"/>
                  </a:lnTo>
                  <a:lnTo>
                    <a:pt x="540" y="644"/>
                  </a:lnTo>
                  <a:lnTo>
                    <a:pt x="540" y="644"/>
                  </a:lnTo>
                  <a:lnTo>
                    <a:pt x="542" y="638"/>
                  </a:lnTo>
                  <a:lnTo>
                    <a:pt x="544" y="634"/>
                  </a:lnTo>
                  <a:lnTo>
                    <a:pt x="554" y="632"/>
                  </a:lnTo>
                  <a:lnTo>
                    <a:pt x="554" y="632"/>
                  </a:lnTo>
                  <a:lnTo>
                    <a:pt x="560" y="628"/>
                  </a:lnTo>
                  <a:lnTo>
                    <a:pt x="566" y="624"/>
                  </a:lnTo>
                  <a:lnTo>
                    <a:pt x="576" y="614"/>
                  </a:lnTo>
                  <a:lnTo>
                    <a:pt x="576" y="614"/>
                  </a:lnTo>
                  <a:lnTo>
                    <a:pt x="582" y="608"/>
                  </a:lnTo>
                  <a:lnTo>
                    <a:pt x="586" y="600"/>
                  </a:lnTo>
                  <a:lnTo>
                    <a:pt x="590" y="592"/>
                  </a:lnTo>
                  <a:lnTo>
                    <a:pt x="594" y="586"/>
                  </a:lnTo>
                  <a:lnTo>
                    <a:pt x="594" y="586"/>
                  </a:lnTo>
                  <a:lnTo>
                    <a:pt x="598" y="578"/>
                  </a:lnTo>
                  <a:lnTo>
                    <a:pt x="598" y="572"/>
                  </a:lnTo>
                  <a:lnTo>
                    <a:pt x="596" y="566"/>
                  </a:lnTo>
                  <a:lnTo>
                    <a:pt x="590" y="562"/>
                  </a:lnTo>
                  <a:lnTo>
                    <a:pt x="590" y="562"/>
                  </a:lnTo>
                  <a:lnTo>
                    <a:pt x="582" y="558"/>
                  </a:lnTo>
                  <a:lnTo>
                    <a:pt x="576" y="554"/>
                  </a:lnTo>
                  <a:lnTo>
                    <a:pt x="574" y="546"/>
                  </a:lnTo>
                  <a:lnTo>
                    <a:pt x="572" y="538"/>
                  </a:lnTo>
                  <a:lnTo>
                    <a:pt x="572" y="538"/>
                  </a:lnTo>
                  <a:lnTo>
                    <a:pt x="564" y="548"/>
                  </a:lnTo>
                  <a:lnTo>
                    <a:pt x="556" y="554"/>
                  </a:lnTo>
                  <a:lnTo>
                    <a:pt x="552" y="556"/>
                  </a:lnTo>
                  <a:lnTo>
                    <a:pt x="546" y="558"/>
                  </a:lnTo>
                  <a:lnTo>
                    <a:pt x="542" y="558"/>
                  </a:lnTo>
                  <a:lnTo>
                    <a:pt x="536" y="554"/>
                  </a:lnTo>
                  <a:lnTo>
                    <a:pt x="536" y="554"/>
                  </a:lnTo>
                  <a:lnTo>
                    <a:pt x="536" y="546"/>
                  </a:lnTo>
                  <a:lnTo>
                    <a:pt x="536" y="542"/>
                  </a:lnTo>
                  <a:lnTo>
                    <a:pt x="534" y="538"/>
                  </a:lnTo>
                  <a:lnTo>
                    <a:pt x="534" y="538"/>
                  </a:lnTo>
                  <a:lnTo>
                    <a:pt x="532" y="540"/>
                  </a:lnTo>
                  <a:lnTo>
                    <a:pt x="530" y="542"/>
                  </a:lnTo>
                  <a:lnTo>
                    <a:pt x="530" y="544"/>
                  </a:lnTo>
                  <a:lnTo>
                    <a:pt x="528" y="546"/>
                  </a:lnTo>
                  <a:lnTo>
                    <a:pt x="528" y="546"/>
                  </a:lnTo>
                  <a:lnTo>
                    <a:pt x="526" y="542"/>
                  </a:lnTo>
                  <a:lnTo>
                    <a:pt x="526" y="536"/>
                  </a:lnTo>
                  <a:lnTo>
                    <a:pt x="524" y="530"/>
                  </a:lnTo>
                  <a:lnTo>
                    <a:pt x="520" y="526"/>
                  </a:lnTo>
                  <a:lnTo>
                    <a:pt x="520" y="526"/>
                  </a:lnTo>
                  <a:lnTo>
                    <a:pt x="516" y="520"/>
                  </a:lnTo>
                  <a:lnTo>
                    <a:pt x="514" y="516"/>
                  </a:lnTo>
                  <a:lnTo>
                    <a:pt x="508" y="504"/>
                  </a:lnTo>
                  <a:lnTo>
                    <a:pt x="508" y="504"/>
                  </a:lnTo>
                  <a:lnTo>
                    <a:pt x="508" y="500"/>
                  </a:lnTo>
                  <a:lnTo>
                    <a:pt x="508" y="498"/>
                  </a:lnTo>
                  <a:lnTo>
                    <a:pt x="514" y="494"/>
                  </a:lnTo>
                  <a:lnTo>
                    <a:pt x="514" y="494"/>
                  </a:lnTo>
                  <a:lnTo>
                    <a:pt x="518" y="492"/>
                  </a:lnTo>
                  <a:lnTo>
                    <a:pt x="522" y="494"/>
                  </a:lnTo>
                  <a:lnTo>
                    <a:pt x="526" y="496"/>
                  </a:lnTo>
                  <a:lnTo>
                    <a:pt x="528" y="500"/>
                  </a:lnTo>
                  <a:lnTo>
                    <a:pt x="528" y="500"/>
                  </a:lnTo>
                  <a:lnTo>
                    <a:pt x="532" y="508"/>
                  </a:lnTo>
                  <a:lnTo>
                    <a:pt x="536" y="514"/>
                  </a:lnTo>
                  <a:lnTo>
                    <a:pt x="548" y="524"/>
                  </a:lnTo>
                  <a:lnTo>
                    <a:pt x="548" y="524"/>
                  </a:lnTo>
                  <a:lnTo>
                    <a:pt x="552" y="528"/>
                  </a:lnTo>
                  <a:lnTo>
                    <a:pt x="558" y="530"/>
                  </a:lnTo>
                  <a:lnTo>
                    <a:pt x="562" y="530"/>
                  </a:lnTo>
                  <a:lnTo>
                    <a:pt x="568" y="526"/>
                  </a:lnTo>
                  <a:lnTo>
                    <a:pt x="568" y="526"/>
                  </a:lnTo>
                  <a:lnTo>
                    <a:pt x="572" y="524"/>
                  </a:lnTo>
                  <a:lnTo>
                    <a:pt x="576" y="524"/>
                  </a:lnTo>
                  <a:lnTo>
                    <a:pt x="578" y="526"/>
                  </a:lnTo>
                  <a:lnTo>
                    <a:pt x="580" y="532"/>
                  </a:lnTo>
                  <a:lnTo>
                    <a:pt x="580" y="532"/>
                  </a:lnTo>
                  <a:lnTo>
                    <a:pt x="582" y="538"/>
                  </a:lnTo>
                  <a:lnTo>
                    <a:pt x="584" y="540"/>
                  </a:lnTo>
                  <a:lnTo>
                    <a:pt x="588" y="540"/>
                  </a:lnTo>
                  <a:lnTo>
                    <a:pt x="588" y="540"/>
                  </a:lnTo>
                  <a:lnTo>
                    <a:pt x="608" y="544"/>
                  </a:lnTo>
                  <a:lnTo>
                    <a:pt x="620" y="544"/>
                  </a:lnTo>
                  <a:lnTo>
                    <a:pt x="630" y="544"/>
                  </a:lnTo>
                  <a:lnTo>
                    <a:pt x="630" y="544"/>
                  </a:lnTo>
                  <a:lnTo>
                    <a:pt x="638" y="542"/>
                  </a:lnTo>
                  <a:lnTo>
                    <a:pt x="648" y="542"/>
                  </a:lnTo>
                  <a:lnTo>
                    <a:pt x="652" y="544"/>
                  </a:lnTo>
                  <a:lnTo>
                    <a:pt x="656" y="546"/>
                  </a:lnTo>
                  <a:lnTo>
                    <a:pt x="658" y="550"/>
                  </a:lnTo>
                  <a:lnTo>
                    <a:pt x="662" y="556"/>
                  </a:lnTo>
                  <a:lnTo>
                    <a:pt x="662" y="556"/>
                  </a:lnTo>
                  <a:lnTo>
                    <a:pt x="664" y="560"/>
                  </a:lnTo>
                  <a:lnTo>
                    <a:pt x="668" y="566"/>
                  </a:lnTo>
                  <a:lnTo>
                    <a:pt x="674" y="570"/>
                  </a:lnTo>
                  <a:lnTo>
                    <a:pt x="678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0" y="572"/>
                  </a:lnTo>
                  <a:lnTo>
                    <a:pt x="678" y="574"/>
                  </a:lnTo>
                  <a:lnTo>
                    <a:pt x="674" y="576"/>
                  </a:lnTo>
                  <a:lnTo>
                    <a:pt x="674" y="576"/>
                  </a:lnTo>
                  <a:lnTo>
                    <a:pt x="680" y="586"/>
                  </a:lnTo>
                  <a:lnTo>
                    <a:pt x="682" y="588"/>
                  </a:lnTo>
                  <a:lnTo>
                    <a:pt x="688" y="590"/>
                  </a:lnTo>
                  <a:lnTo>
                    <a:pt x="688" y="590"/>
                  </a:lnTo>
                  <a:lnTo>
                    <a:pt x="692" y="590"/>
                  </a:lnTo>
                  <a:lnTo>
                    <a:pt x="696" y="586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2" y="586"/>
                  </a:lnTo>
                  <a:lnTo>
                    <a:pt x="702" y="594"/>
                  </a:lnTo>
                  <a:lnTo>
                    <a:pt x="702" y="594"/>
                  </a:lnTo>
                  <a:lnTo>
                    <a:pt x="704" y="618"/>
                  </a:lnTo>
                  <a:lnTo>
                    <a:pt x="708" y="642"/>
                  </a:lnTo>
                  <a:lnTo>
                    <a:pt x="708" y="642"/>
                  </a:lnTo>
                  <a:lnTo>
                    <a:pt x="730" y="702"/>
                  </a:lnTo>
                  <a:lnTo>
                    <a:pt x="730" y="702"/>
                  </a:lnTo>
                  <a:lnTo>
                    <a:pt x="732" y="712"/>
                  </a:lnTo>
                  <a:lnTo>
                    <a:pt x="732" y="716"/>
                  </a:lnTo>
                  <a:lnTo>
                    <a:pt x="736" y="720"/>
                  </a:lnTo>
                  <a:lnTo>
                    <a:pt x="736" y="720"/>
                  </a:lnTo>
                  <a:lnTo>
                    <a:pt x="738" y="722"/>
                  </a:lnTo>
                  <a:lnTo>
                    <a:pt x="740" y="722"/>
                  </a:lnTo>
                  <a:lnTo>
                    <a:pt x="742" y="720"/>
                  </a:lnTo>
                  <a:lnTo>
                    <a:pt x="742" y="720"/>
                  </a:lnTo>
                  <a:lnTo>
                    <a:pt x="750" y="708"/>
                  </a:lnTo>
                  <a:lnTo>
                    <a:pt x="756" y="694"/>
                  </a:lnTo>
                  <a:lnTo>
                    <a:pt x="758" y="678"/>
                  </a:lnTo>
                  <a:lnTo>
                    <a:pt x="758" y="664"/>
                  </a:lnTo>
                  <a:lnTo>
                    <a:pt x="758" y="664"/>
                  </a:lnTo>
                  <a:lnTo>
                    <a:pt x="758" y="654"/>
                  </a:lnTo>
                  <a:lnTo>
                    <a:pt x="760" y="646"/>
                  </a:lnTo>
                  <a:lnTo>
                    <a:pt x="764" y="640"/>
                  </a:lnTo>
                  <a:lnTo>
                    <a:pt x="772" y="636"/>
                  </a:lnTo>
                  <a:lnTo>
                    <a:pt x="772" y="636"/>
                  </a:lnTo>
                  <a:lnTo>
                    <a:pt x="774" y="634"/>
                  </a:lnTo>
                  <a:lnTo>
                    <a:pt x="774" y="634"/>
                  </a:lnTo>
                  <a:lnTo>
                    <a:pt x="790" y="614"/>
                  </a:lnTo>
                  <a:lnTo>
                    <a:pt x="798" y="606"/>
                  </a:lnTo>
                  <a:lnTo>
                    <a:pt x="808" y="598"/>
                  </a:lnTo>
                  <a:lnTo>
                    <a:pt x="808" y="598"/>
                  </a:lnTo>
                  <a:lnTo>
                    <a:pt x="810" y="594"/>
                  </a:lnTo>
                  <a:lnTo>
                    <a:pt x="812" y="590"/>
                  </a:lnTo>
                  <a:lnTo>
                    <a:pt x="812" y="590"/>
                  </a:lnTo>
                  <a:lnTo>
                    <a:pt x="812" y="584"/>
                  </a:lnTo>
                  <a:lnTo>
                    <a:pt x="816" y="582"/>
                  </a:lnTo>
                  <a:lnTo>
                    <a:pt x="820" y="580"/>
                  </a:lnTo>
                  <a:lnTo>
                    <a:pt x="824" y="580"/>
                  </a:lnTo>
                  <a:lnTo>
                    <a:pt x="824" y="580"/>
                  </a:lnTo>
                  <a:lnTo>
                    <a:pt x="832" y="580"/>
                  </a:lnTo>
                  <a:lnTo>
                    <a:pt x="838" y="578"/>
                  </a:lnTo>
                  <a:lnTo>
                    <a:pt x="840" y="574"/>
                  </a:lnTo>
                  <a:lnTo>
                    <a:pt x="840" y="566"/>
                  </a:lnTo>
                  <a:lnTo>
                    <a:pt x="840" y="566"/>
                  </a:lnTo>
                  <a:lnTo>
                    <a:pt x="846" y="570"/>
                  </a:lnTo>
                  <a:lnTo>
                    <a:pt x="850" y="574"/>
                  </a:lnTo>
                  <a:lnTo>
                    <a:pt x="852" y="578"/>
                  </a:lnTo>
                  <a:lnTo>
                    <a:pt x="852" y="584"/>
                  </a:lnTo>
                  <a:lnTo>
                    <a:pt x="852" y="584"/>
                  </a:lnTo>
                  <a:lnTo>
                    <a:pt x="854" y="590"/>
                  </a:lnTo>
                  <a:lnTo>
                    <a:pt x="858" y="594"/>
                  </a:lnTo>
                  <a:lnTo>
                    <a:pt x="858" y="594"/>
                  </a:lnTo>
                  <a:lnTo>
                    <a:pt x="864" y="602"/>
                  </a:lnTo>
                  <a:lnTo>
                    <a:pt x="870" y="612"/>
                  </a:lnTo>
                  <a:lnTo>
                    <a:pt x="872" y="622"/>
                  </a:lnTo>
                  <a:lnTo>
                    <a:pt x="872" y="632"/>
                  </a:lnTo>
                  <a:lnTo>
                    <a:pt x="872" y="632"/>
                  </a:lnTo>
                  <a:lnTo>
                    <a:pt x="872" y="638"/>
                  </a:lnTo>
                  <a:lnTo>
                    <a:pt x="874" y="640"/>
                  </a:lnTo>
                  <a:lnTo>
                    <a:pt x="874" y="640"/>
                  </a:lnTo>
                  <a:lnTo>
                    <a:pt x="878" y="640"/>
                  </a:lnTo>
                  <a:lnTo>
                    <a:pt x="882" y="638"/>
                  </a:lnTo>
                  <a:lnTo>
                    <a:pt x="882" y="638"/>
                  </a:lnTo>
                  <a:lnTo>
                    <a:pt x="888" y="632"/>
                  </a:lnTo>
                  <a:lnTo>
                    <a:pt x="888" y="632"/>
                  </a:lnTo>
                  <a:lnTo>
                    <a:pt x="894" y="634"/>
                  </a:lnTo>
                  <a:lnTo>
                    <a:pt x="894" y="634"/>
                  </a:lnTo>
                  <a:lnTo>
                    <a:pt x="896" y="642"/>
                  </a:lnTo>
                  <a:lnTo>
                    <a:pt x="898" y="652"/>
                  </a:lnTo>
                  <a:lnTo>
                    <a:pt x="900" y="660"/>
                  </a:lnTo>
                  <a:lnTo>
                    <a:pt x="904" y="668"/>
                  </a:lnTo>
                  <a:lnTo>
                    <a:pt x="904" y="668"/>
                  </a:lnTo>
                  <a:lnTo>
                    <a:pt x="904" y="686"/>
                  </a:lnTo>
                  <a:lnTo>
                    <a:pt x="902" y="702"/>
                  </a:lnTo>
                  <a:lnTo>
                    <a:pt x="902" y="702"/>
                  </a:lnTo>
                  <a:lnTo>
                    <a:pt x="902" y="710"/>
                  </a:lnTo>
                  <a:lnTo>
                    <a:pt x="902" y="716"/>
                  </a:lnTo>
                  <a:lnTo>
                    <a:pt x="906" y="722"/>
                  </a:lnTo>
                  <a:lnTo>
                    <a:pt x="910" y="730"/>
                  </a:lnTo>
                  <a:lnTo>
                    <a:pt x="910" y="730"/>
                  </a:lnTo>
                  <a:lnTo>
                    <a:pt x="916" y="742"/>
                  </a:lnTo>
                  <a:lnTo>
                    <a:pt x="918" y="756"/>
                  </a:lnTo>
                  <a:lnTo>
                    <a:pt x="918" y="756"/>
                  </a:lnTo>
                  <a:lnTo>
                    <a:pt x="920" y="766"/>
                  </a:lnTo>
                  <a:lnTo>
                    <a:pt x="924" y="774"/>
                  </a:lnTo>
                  <a:lnTo>
                    <a:pt x="930" y="782"/>
                  </a:lnTo>
                  <a:lnTo>
                    <a:pt x="938" y="790"/>
                  </a:lnTo>
                  <a:lnTo>
                    <a:pt x="938" y="790"/>
                  </a:lnTo>
                  <a:lnTo>
                    <a:pt x="942" y="792"/>
                  </a:lnTo>
                  <a:lnTo>
                    <a:pt x="946" y="792"/>
                  </a:lnTo>
                  <a:lnTo>
                    <a:pt x="946" y="792"/>
                  </a:lnTo>
                  <a:lnTo>
                    <a:pt x="946" y="790"/>
                  </a:lnTo>
                  <a:lnTo>
                    <a:pt x="946" y="788"/>
                  </a:lnTo>
                  <a:lnTo>
                    <a:pt x="946" y="784"/>
                  </a:lnTo>
                  <a:lnTo>
                    <a:pt x="946" y="784"/>
                  </a:lnTo>
                  <a:lnTo>
                    <a:pt x="942" y="776"/>
                  </a:lnTo>
                  <a:lnTo>
                    <a:pt x="940" y="772"/>
                  </a:lnTo>
                  <a:lnTo>
                    <a:pt x="940" y="768"/>
                  </a:lnTo>
                  <a:lnTo>
                    <a:pt x="940" y="768"/>
                  </a:lnTo>
                  <a:lnTo>
                    <a:pt x="940" y="758"/>
                  </a:lnTo>
                  <a:lnTo>
                    <a:pt x="938" y="750"/>
                  </a:lnTo>
                  <a:lnTo>
                    <a:pt x="932" y="744"/>
                  </a:lnTo>
                  <a:lnTo>
                    <a:pt x="926" y="738"/>
                  </a:lnTo>
                  <a:lnTo>
                    <a:pt x="926" y="738"/>
                  </a:lnTo>
                  <a:lnTo>
                    <a:pt x="918" y="728"/>
                  </a:lnTo>
                  <a:lnTo>
                    <a:pt x="912" y="718"/>
                  </a:lnTo>
                  <a:lnTo>
                    <a:pt x="910" y="708"/>
                  </a:lnTo>
                  <a:lnTo>
                    <a:pt x="908" y="696"/>
                  </a:lnTo>
                  <a:lnTo>
                    <a:pt x="908" y="696"/>
                  </a:lnTo>
                  <a:lnTo>
                    <a:pt x="912" y="684"/>
                  </a:lnTo>
                  <a:lnTo>
                    <a:pt x="914" y="672"/>
                  </a:lnTo>
                  <a:lnTo>
                    <a:pt x="914" y="672"/>
                  </a:lnTo>
                  <a:lnTo>
                    <a:pt x="914" y="668"/>
                  </a:lnTo>
                  <a:lnTo>
                    <a:pt x="918" y="666"/>
                  </a:lnTo>
                  <a:lnTo>
                    <a:pt x="918" y="666"/>
                  </a:lnTo>
                  <a:lnTo>
                    <a:pt x="920" y="666"/>
                  </a:lnTo>
                  <a:lnTo>
                    <a:pt x="922" y="668"/>
                  </a:lnTo>
                  <a:lnTo>
                    <a:pt x="922" y="668"/>
                  </a:lnTo>
                  <a:lnTo>
                    <a:pt x="926" y="676"/>
                  </a:lnTo>
                  <a:lnTo>
                    <a:pt x="932" y="682"/>
                  </a:lnTo>
                  <a:lnTo>
                    <a:pt x="944" y="694"/>
                  </a:lnTo>
                  <a:lnTo>
                    <a:pt x="944" y="694"/>
                  </a:lnTo>
                  <a:lnTo>
                    <a:pt x="952" y="704"/>
                  </a:lnTo>
                  <a:lnTo>
                    <a:pt x="954" y="710"/>
                  </a:lnTo>
                  <a:lnTo>
                    <a:pt x="954" y="716"/>
                  </a:lnTo>
                  <a:lnTo>
                    <a:pt x="954" y="716"/>
                  </a:lnTo>
                  <a:lnTo>
                    <a:pt x="960" y="708"/>
                  </a:lnTo>
                  <a:lnTo>
                    <a:pt x="966" y="702"/>
                  </a:lnTo>
                  <a:lnTo>
                    <a:pt x="982" y="690"/>
                  </a:lnTo>
                  <a:lnTo>
                    <a:pt x="982" y="690"/>
                  </a:lnTo>
                  <a:lnTo>
                    <a:pt x="984" y="686"/>
                  </a:lnTo>
                  <a:lnTo>
                    <a:pt x="984" y="686"/>
                  </a:lnTo>
                  <a:lnTo>
                    <a:pt x="986" y="672"/>
                  </a:lnTo>
                  <a:lnTo>
                    <a:pt x="986" y="660"/>
                  </a:lnTo>
                  <a:lnTo>
                    <a:pt x="982" y="648"/>
                  </a:lnTo>
                  <a:lnTo>
                    <a:pt x="974" y="636"/>
                  </a:lnTo>
                  <a:lnTo>
                    <a:pt x="974" y="636"/>
                  </a:lnTo>
                  <a:lnTo>
                    <a:pt x="964" y="620"/>
                  </a:lnTo>
                  <a:lnTo>
                    <a:pt x="964" y="620"/>
                  </a:lnTo>
                  <a:lnTo>
                    <a:pt x="958" y="612"/>
                  </a:lnTo>
                  <a:lnTo>
                    <a:pt x="958" y="606"/>
                  </a:lnTo>
                  <a:lnTo>
                    <a:pt x="962" y="598"/>
                  </a:lnTo>
                  <a:lnTo>
                    <a:pt x="966" y="592"/>
                  </a:lnTo>
                  <a:lnTo>
                    <a:pt x="966" y="592"/>
                  </a:lnTo>
                  <a:lnTo>
                    <a:pt x="970" y="586"/>
                  </a:lnTo>
                  <a:lnTo>
                    <a:pt x="976" y="582"/>
                  </a:lnTo>
                  <a:lnTo>
                    <a:pt x="982" y="582"/>
                  </a:lnTo>
                  <a:lnTo>
                    <a:pt x="990" y="582"/>
                  </a:lnTo>
                  <a:lnTo>
                    <a:pt x="990" y="582"/>
                  </a:lnTo>
                  <a:lnTo>
                    <a:pt x="990" y="588"/>
                  </a:lnTo>
                  <a:lnTo>
                    <a:pt x="990" y="592"/>
                  </a:lnTo>
                  <a:lnTo>
                    <a:pt x="992" y="592"/>
                  </a:lnTo>
                  <a:lnTo>
                    <a:pt x="992" y="592"/>
                  </a:lnTo>
                  <a:lnTo>
                    <a:pt x="994" y="592"/>
                  </a:lnTo>
                  <a:lnTo>
                    <a:pt x="994" y="592"/>
                  </a:lnTo>
                  <a:lnTo>
                    <a:pt x="994" y="586"/>
                  </a:lnTo>
                  <a:lnTo>
                    <a:pt x="994" y="586"/>
                  </a:lnTo>
                  <a:lnTo>
                    <a:pt x="1000" y="584"/>
                  </a:lnTo>
                  <a:lnTo>
                    <a:pt x="1008" y="580"/>
                  </a:lnTo>
                  <a:lnTo>
                    <a:pt x="1014" y="578"/>
                  </a:lnTo>
                  <a:lnTo>
                    <a:pt x="1020" y="574"/>
                  </a:lnTo>
                  <a:lnTo>
                    <a:pt x="1020" y="574"/>
                  </a:lnTo>
                  <a:lnTo>
                    <a:pt x="1022" y="574"/>
                  </a:lnTo>
                  <a:lnTo>
                    <a:pt x="1026" y="574"/>
                  </a:lnTo>
                  <a:lnTo>
                    <a:pt x="1026" y="574"/>
                  </a:lnTo>
                  <a:lnTo>
                    <a:pt x="1026" y="572"/>
                  </a:lnTo>
                  <a:lnTo>
                    <a:pt x="1026" y="572"/>
                  </a:lnTo>
                  <a:lnTo>
                    <a:pt x="1038" y="568"/>
                  </a:lnTo>
                  <a:lnTo>
                    <a:pt x="1048" y="562"/>
                  </a:lnTo>
                  <a:lnTo>
                    <a:pt x="1056" y="552"/>
                  </a:lnTo>
                  <a:lnTo>
                    <a:pt x="1064" y="544"/>
                  </a:lnTo>
                  <a:lnTo>
                    <a:pt x="1064" y="544"/>
                  </a:lnTo>
                  <a:lnTo>
                    <a:pt x="1072" y="526"/>
                  </a:lnTo>
                  <a:lnTo>
                    <a:pt x="1076" y="518"/>
                  </a:lnTo>
                  <a:lnTo>
                    <a:pt x="1080" y="510"/>
                  </a:lnTo>
                  <a:lnTo>
                    <a:pt x="1080" y="510"/>
                  </a:lnTo>
                  <a:lnTo>
                    <a:pt x="1084" y="502"/>
                  </a:lnTo>
                  <a:lnTo>
                    <a:pt x="1084" y="498"/>
                  </a:lnTo>
                  <a:lnTo>
                    <a:pt x="1082" y="494"/>
                  </a:lnTo>
                  <a:lnTo>
                    <a:pt x="1082" y="494"/>
                  </a:lnTo>
                  <a:lnTo>
                    <a:pt x="1078" y="488"/>
                  </a:lnTo>
                  <a:lnTo>
                    <a:pt x="1078" y="488"/>
                  </a:lnTo>
                  <a:lnTo>
                    <a:pt x="1082" y="488"/>
                  </a:lnTo>
                  <a:lnTo>
                    <a:pt x="1082" y="486"/>
                  </a:lnTo>
                  <a:lnTo>
                    <a:pt x="1082" y="482"/>
                  </a:lnTo>
                  <a:lnTo>
                    <a:pt x="1080" y="476"/>
                  </a:lnTo>
                  <a:lnTo>
                    <a:pt x="1080" y="476"/>
                  </a:lnTo>
                  <a:lnTo>
                    <a:pt x="1082" y="474"/>
                  </a:lnTo>
                  <a:lnTo>
                    <a:pt x="1082" y="474"/>
                  </a:lnTo>
                  <a:lnTo>
                    <a:pt x="1078" y="468"/>
                  </a:lnTo>
                  <a:lnTo>
                    <a:pt x="1076" y="462"/>
                  </a:lnTo>
                  <a:lnTo>
                    <a:pt x="1074" y="454"/>
                  </a:lnTo>
                  <a:lnTo>
                    <a:pt x="1068" y="448"/>
                  </a:lnTo>
                  <a:lnTo>
                    <a:pt x="1068" y="448"/>
                  </a:lnTo>
                  <a:lnTo>
                    <a:pt x="1064" y="446"/>
                  </a:lnTo>
                  <a:lnTo>
                    <a:pt x="1064" y="442"/>
                  </a:lnTo>
                  <a:lnTo>
                    <a:pt x="1068" y="436"/>
                  </a:lnTo>
                  <a:lnTo>
                    <a:pt x="1068" y="436"/>
                  </a:lnTo>
                  <a:lnTo>
                    <a:pt x="1078" y="426"/>
                  </a:lnTo>
                  <a:lnTo>
                    <a:pt x="1090" y="420"/>
                  </a:lnTo>
                  <a:lnTo>
                    <a:pt x="1090" y="420"/>
                  </a:lnTo>
                  <a:lnTo>
                    <a:pt x="1078" y="416"/>
                  </a:lnTo>
                  <a:lnTo>
                    <a:pt x="1074" y="416"/>
                  </a:lnTo>
                  <a:lnTo>
                    <a:pt x="1068" y="420"/>
                  </a:lnTo>
                  <a:lnTo>
                    <a:pt x="1068" y="420"/>
                  </a:lnTo>
                  <a:lnTo>
                    <a:pt x="1066" y="420"/>
                  </a:lnTo>
                  <a:lnTo>
                    <a:pt x="1064" y="420"/>
                  </a:lnTo>
                  <a:lnTo>
                    <a:pt x="1062" y="416"/>
                  </a:lnTo>
                  <a:lnTo>
                    <a:pt x="1058" y="410"/>
                  </a:lnTo>
                  <a:lnTo>
                    <a:pt x="1056" y="408"/>
                  </a:lnTo>
                  <a:lnTo>
                    <a:pt x="1052" y="408"/>
                  </a:lnTo>
                  <a:lnTo>
                    <a:pt x="1052" y="408"/>
                  </a:lnTo>
                  <a:lnTo>
                    <a:pt x="1052" y="406"/>
                  </a:lnTo>
                  <a:lnTo>
                    <a:pt x="1052" y="402"/>
                  </a:lnTo>
                  <a:lnTo>
                    <a:pt x="1052" y="402"/>
                  </a:lnTo>
                  <a:lnTo>
                    <a:pt x="1054" y="400"/>
                  </a:lnTo>
                  <a:lnTo>
                    <a:pt x="1054" y="400"/>
                  </a:lnTo>
                  <a:lnTo>
                    <a:pt x="1060" y="398"/>
                  </a:lnTo>
                  <a:lnTo>
                    <a:pt x="1066" y="394"/>
                  </a:lnTo>
                  <a:lnTo>
                    <a:pt x="1070" y="390"/>
                  </a:lnTo>
                  <a:lnTo>
                    <a:pt x="1074" y="386"/>
                  </a:lnTo>
                  <a:lnTo>
                    <a:pt x="1074" y="386"/>
                  </a:lnTo>
                  <a:lnTo>
                    <a:pt x="1080" y="382"/>
                  </a:lnTo>
                  <a:lnTo>
                    <a:pt x="1082" y="382"/>
                  </a:lnTo>
                  <a:lnTo>
                    <a:pt x="1086" y="382"/>
                  </a:lnTo>
                  <a:lnTo>
                    <a:pt x="1086" y="382"/>
                  </a:lnTo>
                  <a:lnTo>
                    <a:pt x="1088" y="386"/>
                  </a:lnTo>
                  <a:lnTo>
                    <a:pt x="1088" y="388"/>
                  </a:lnTo>
                  <a:lnTo>
                    <a:pt x="1084" y="392"/>
                  </a:lnTo>
                  <a:lnTo>
                    <a:pt x="1084" y="392"/>
                  </a:lnTo>
                  <a:lnTo>
                    <a:pt x="1082" y="394"/>
                  </a:lnTo>
                  <a:lnTo>
                    <a:pt x="1082" y="396"/>
                  </a:lnTo>
                  <a:lnTo>
                    <a:pt x="1084" y="400"/>
                  </a:lnTo>
                  <a:lnTo>
                    <a:pt x="1084" y="400"/>
                  </a:lnTo>
                  <a:lnTo>
                    <a:pt x="1086" y="400"/>
                  </a:lnTo>
                  <a:lnTo>
                    <a:pt x="1086" y="400"/>
                  </a:lnTo>
                  <a:lnTo>
                    <a:pt x="1090" y="396"/>
                  </a:lnTo>
                  <a:lnTo>
                    <a:pt x="1090" y="396"/>
                  </a:lnTo>
                  <a:lnTo>
                    <a:pt x="1096" y="394"/>
                  </a:lnTo>
                  <a:lnTo>
                    <a:pt x="1096" y="394"/>
                  </a:lnTo>
                  <a:lnTo>
                    <a:pt x="1100" y="392"/>
                  </a:lnTo>
                  <a:lnTo>
                    <a:pt x="1102" y="392"/>
                  </a:lnTo>
                  <a:lnTo>
                    <a:pt x="1110" y="394"/>
                  </a:lnTo>
                  <a:lnTo>
                    <a:pt x="1110" y="394"/>
                  </a:lnTo>
                  <a:lnTo>
                    <a:pt x="1112" y="398"/>
                  </a:lnTo>
                  <a:lnTo>
                    <a:pt x="1112" y="400"/>
                  </a:lnTo>
                  <a:lnTo>
                    <a:pt x="1110" y="406"/>
                  </a:lnTo>
                  <a:lnTo>
                    <a:pt x="1110" y="406"/>
                  </a:lnTo>
                  <a:lnTo>
                    <a:pt x="1110" y="410"/>
                  </a:lnTo>
                  <a:lnTo>
                    <a:pt x="1110" y="412"/>
                  </a:lnTo>
                  <a:lnTo>
                    <a:pt x="1112" y="412"/>
                  </a:lnTo>
                  <a:lnTo>
                    <a:pt x="1116" y="412"/>
                  </a:lnTo>
                  <a:lnTo>
                    <a:pt x="1116" y="412"/>
                  </a:lnTo>
                  <a:lnTo>
                    <a:pt x="1120" y="414"/>
                  </a:lnTo>
                  <a:lnTo>
                    <a:pt x="1122" y="416"/>
                  </a:lnTo>
                  <a:lnTo>
                    <a:pt x="1124" y="418"/>
                  </a:lnTo>
                  <a:lnTo>
                    <a:pt x="1124" y="422"/>
                  </a:lnTo>
                  <a:lnTo>
                    <a:pt x="1124" y="422"/>
                  </a:lnTo>
                  <a:lnTo>
                    <a:pt x="1120" y="448"/>
                  </a:lnTo>
                  <a:lnTo>
                    <a:pt x="1120" y="448"/>
                  </a:lnTo>
                  <a:lnTo>
                    <a:pt x="1132" y="444"/>
                  </a:lnTo>
                  <a:lnTo>
                    <a:pt x="1140" y="440"/>
                  </a:lnTo>
                  <a:lnTo>
                    <a:pt x="1140" y="440"/>
                  </a:lnTo>
                  <a:lnTo>
                    <a:pt x="1144" y="436"/>
                  </a:lnTo>
                  <a:lnTo>
                    <a:pt x="1144" y="432"/>
                  </a:lnTo>
                  <a:lnTo>
                    <a:pt x="1142" y="422"/>
                  </a:lnTo>
                  <a:lnTo>
                    <a:pt x="1142" y="422"/>
                  </a:lnTo>
                  <a:lnTo>
                    <a:pt x="1138" y="412"/>
                  </a:lnTo>
                  <a:lnTo>
                    <a:pt x="1132" y="402"/>
                  </a:lnTo>
                  <a:lnTo>
                    <a:pt x="1132" y="402"/>
                  </a:lnTo>
                  <a:lnTo>
                    <a:pt x="1128" y="398"/>
                  </a:lnTo>
                  <a:lnTo>
                    <a:pt x="1128" y="396"/>
                  </a:lnTo>
                  <a:lnTo>
                    <a:pt x="1130" y="392"/>
                  </a:lnTo>
                  <a:lnTo>
                    <a:pt x="1134" y="390"/>
                  </a:lnTo>
                  <a:lnTo>
                    <a:pt x="1134" y="390"/>
                  </a:lnTo>
                  <a:lnTo>
                    <a:pt x="1142" y="384"/>
                  </a:lnTo>
                  <a:lnTo>
                    <a:pt x="1146" y="374"/>
                  </a:lnTo>
                  <a:lnTo>
                    <a:pt x="1146" y="374"/>
                  </a:lnTo>
                  <a:lnTo>
                    <a:pt x="1150" y="368"/>
                  </a:lnTo>
                  <a:lnTo>
                    <a:pt x="1154" y="362"/>
                  </a:lnTo>
                  <a:lnTo>
                    <a:pt x="1160" y="360"/>
                  </a:lnTo>
                  <a:lnTo>
                    <a:pt x="1162" y="358"/>
                  </a:lnTo>
                  <a:lnTo>
                    <a:pt x="1166" y="360"/>
                  </a:lnTo>
                  <a:lnTo>
                    <a:pt x="1166" y="360"/>
                  </a:lnTo>
                  <a:lnTo>
                    <a:pt x="1172" y="362"/>
                  </a:lnTo>
                  <a:lnTo>
                    <a:pt x="1178" y="360"/>
                  </a:lnTo>
                  <a:lnTo>
                    <a:pt x="1184" y="358"/>
                  </a:lnTo>
                  <a:lnTo>
                    <a:pt x="1188" y="354"/>
                  </a:lnTo>
                  <a:lnTo>
                    <a:pt x="1188" y="354"/>
                  </a:lnTo>
                  <a:lnTo>
                    <a:pt x="1202" y="336"/>
                  </a:lnTo>
                  <a:lnTo>
                    <a:pt x="1216" y="320"/>
                  </a:lnTo>
                  <a:lnTo>
                    <a:pt x="1222" y="310"/>
                  </a:lnTo>
                  <a:lnTo>
                    <a:pt x="1226" y="300"/>
                  </a:lnTo>
                  <a:lnTo>
                    <a:pt x="1230" y="290"/>
                  </a:lnTo>
                  <a:lnTo>
                    <a:pt x="1230" y="278"/>
                  </a:lnTo>
                  <a:lnTo>
                    <a:pt x="1230" y="278"/>
                  </a:lnTo>
                  <a:lnTo>
                    <a:pt x="1232" y="274"/>
                  </a:lnTo>
                  <a:lnTo>
                    <a:pt x="1232" y="272"/>
                  </a:lnTo>
                  <a:lnTo>
                    <a:pt x="1232" y="272"/>
                  </a:lnTo>
                  <a:lnTo>
                    <a:pt x="1236" y="268"/>
                  </a:lnTo>
                  <a:lnTo>
                    <a:pt x="1236" y="264"/>
                  </a:lnTo>
                  <a:lnTo>
                    <a:pt x="1236" y="254"/>
                  </a:lnTo>
                  <a:lnTo>
                    <a:pt x="1236" y="254"/>
                  </a:lnTo>
                  <a:lnTo>
                    <a:pt x="1232" y="250"/>
                  </a:lnTo>
                  <a:lnTo>
                    <a:pt x="1228" y="246"/>
                  </a:lnTo>
                  <a:lnTo>
                    <a:pt x="1220" y="246"/>
                  </a:lnTo>
                  <a:lnTo>
                    <a:pt x="1216" y="248"/>
                  </a:lnTo>
                  <a:lnTo>
                    <a:pt x="1216" y="248"/>
                  </a:lnTo>
                  <a:lnTo>
                    <a:pt x="1210" y="250"/>
                  </a:lnTo>
                  <a:lnTo>
                    <a:pt x="1206" y="250"/>
                  </a:lnTo>
                  <a:lnTo>
                    <a:pt x="1204" y="248"/>
                  </a:lnTo>
                  <a:lnTo>
                    <a:pt x="1202" y="248"/>
                  </a:lnTo>
                  <a:lnTo>
                    <a:pt x="1202" y="248"/>
                  </a:lnTo>
                  <a:lnTo>
                    <a:pt x="1200" y="242"/>
                  </a:lnTo>
                  <a:lnTo>
                    <a:pt x="1196" y="240"/>
                  </a:lnTo>
                  <a:lnTo>
                    <a:pt x="1186" y="236"/>
                  </a:lnTo>
                  <a:lnTo>
                    <a:pt x="1186" y="236"/>
                  </a:lnTo>
                  <a:lnTo>
                    <a:pt x="1202" y="228"/>
                  </a:lnTo>
                  <a:lnTo>
                    <a:pt x="1214" y="218"/>
                  </a:lnTo>
                  <a:lnTo>
                    <a:pt x="1238" y="196"/>
                  </a:lnTo>
                  <a:lnTo>
                    <a:pt x="1238" y="196"/>
                  </a:lnTo>
                  <a:lnTo>
                    <a:pt x="1248" y="190"/>
                  </a:lnTo>
                  <a:lnTo>
                    <a:pt x="1260" y="190"/>
                  </a:lnTo>
                  <a:lnTo>
                    <a:pt x="1260" y="190"/>
                  </a:lnTo>
                  <a:lnTo>
                    <a:pt x="1280" y="190"/>
                  </a:lnTo>
                  <a:lnTo>
                    <a:pt x="1290" y="190"/>
                  </a:lnTo>
                  <a:lnTo>
                    <a:pt x="1300" y="186"/>
                  </a:lnTo>
                  <a:lnTo>
                    <a:pt x="1300" y="186"/>
                  </a:lnTo>
                  <a:lnTo>
                    <a:pt x="1304" y="184"/>
                  </a:lnTo>
                  <a:lnTo>
                    <a:pt x="1308" y="186"/>
                  </a:lnTo>
                  <a:lnTo>
                    <a:pt x="1316" y="188"/>
                  </a:lnTo>
                  <a:lnTo>
                    <a:pt x="1316" y="188"/>
                  </a:lnTo>
                  <a:lnTo>
                    <a:pt x="1322" y="192"/>
                  </a:lnTo>
                  <a:lnTo>
                    <a:pt x="1328" y="192"/>
                  </a:lnTo>
                  <a:lnTo>
                    <a:pt x="1328" y="192"/>
                  </a:lnTo>
                  <a:lnTo>
                    <a:pt x="1342" y="192"/>
                  </a:lnTo>
                  <a:lnTo>
                    <a:pt x="1342" y="192"/>
                  </a:lnTo>
                  <a:lnTo>
                    <a:pt x="1340" y="188"/>
                  </a:lnTo>
                  <a:lnTo>
                    <a:pt x="1338" y="186"/>
                  </a:lnTo>
                  <a:lnTo>
                    <a:pt x="1338" y="186"/>
                  </a:lnTo>
                  <a:lnTo>
                    <a:pt x="1338" y="184"/>
                  </a:lnTo>
                  <a:lnTo>
                    <a:pt x="1338" y="184"/>
                  </a:lnTo>
                  <a:lnTo>
                    <a:pt x="1340" y="182"/>
                  </a:lnTo>
                  <a:lnTo>
                    <a:pt x="1340" y="182"/>
                  </a:lnTo>
                  <a:lnTo>
                    <a:pt x="1348" y="174"/>
                  </a:lnTo>
                  <a:lnTo>
                    <a:pt x="1358" y="168"/>
                  </a:lnTo>
                  <a:lnTo>
                    <a:pt x="1368" y="164"/>
                  </a:lnTo>
                  <a:lnTo>
                    <a:pt x="1374" y="164"/>
                  </a:lnTo>
                  <a:lnTo>
                    <a:pt x="1380" y="164"/>
                  </a:lnTo>
                  <a:lnTo>
                    <a:pt x="1380" y="164"/>
                  </a:lnTo>
                  <a:lnTo>
                    <a:pt x="1382" y="164"/>
                  </a:lnTo>
                  <a:lnTo>
                    <a:pt x="1384" y="166"/>
                  </a:lnTo>
                  <a:lnTo>
                    <a:pt x="1384" y="166"/>
                  </a:lnTo>
                  <a:lnTo>
                    <a:pt x="1386" y="170"/>
                  </a:lnTo>
                  <a:lnTo>
                    <a:pt x="1388" y="172"/>
                  </a:lnTo>
                  <a:lnTo>
                    <a:pt x="1396" y="170"/>
                  </a:lnTo>
                  <a:lnTo>
                    <a:pt x="1396" y="170"/>
                  </a:lnTo>
                  <a:lnTo>
                    <a:pt x="1402" y="164"/>
                  </a:lnTo>
                  <a:lnTo>
                    <a:pt x="1406" y="160"/>
                  </a:lnTo>
                  <a:lnTo>
                    <a:pt x="1412" y="156"/>
                  </a:lnTo>
                  <a:lnTo>
                    <a:pt x="1416" y="154"/>
                  </a:lnTo>
                  <a:lnTo>
                    <a:pt x="1420" y="154"/>
                  </a:lnTo>
                  <a:lnTo>
                    <a:pt x="1420" y="154"/>
                  </a:lnTo>
                  <a:lnTo>
                    <a:pt x="1416" y="164"/>
                  </a:lnTo>
                  <a:lnTo>
                    <a:pt x="1410" y="172"/>
                  </a:lnTo>
                  <a:lnTo>
                    <a:pt x="1402" y="178"/>
                  </a:lnTo>
                  <a:lnTo>
                    <a:pt x="1394" y="182"/>
                  </a:lnTo>
                  <a:lnTo>
                    <a:pt x="1394" y="182"/>
                  </a:lnTo>
                  <a:lnTo>
                    <a:pt x="1382" y="194"/>
                  </a:lnTo>
                  <a:lnTo>
                    <a:pt x="1368" y="204"/>
                  </a:lnTo>
                  <a:lnTo>
                    <a:pt x="1368" y="204"/>
                  </a:lnTo>
                  <a:lnTo>
                    <a:pt x="1358" y="212"/>
                  </a:lnTo>
                  <a:lnTo>
                    <a:pt x="1350" y="222"/>
                  </a:lnTo>
                  <a:lnTo>
                    <a:pt x="1348" y="230"/>
                  </a:lnTo>
                  <a:lnTo>
                    <a:pt x="1350" y="242"/>
                  </a:lnTo>
                  <a:lnTo>
                    <a:pt x="1350" y="242"/>
                  </a:lnTo>
                  <a:lnTo>
                    <a:pt x="1356" y="270"/>
                  </a:lnTo>
                  <a:lnTo>
                    <a:pt x="1356" y="270"/>
                  </a:lnTo>
                  <a:lnTo>
                    <a:pt x="1358" y="274"/>
                  </a:lnTo>
                  <a:lnTo>
                    <a:pt x="1360" y="272"/>
                  </a:lnTo>
                  <a:lnTo>
                    <a:pt x="1360" y="272"/>
                  </a:lnTo>
                  <a:lnTo>
                    <a:pt x="1366" y="270"/>
                  </a:lnTo>
                  <a:lnTo>
                    <a:pt x="1368" y="266"/>
                  </a:lnTo>
                  <a:lnTo>
                    <a:pt x="1370" y="262"/>
                  </a:lnTo>
                  <a:lnTo>
                    <a:pt x="1370" y="256"/>
                  </a:lnTo>
                  <a:lnTo>
                    <a:pt x="1370" y="256"/>
                  </a:lnTo>
                  <a:lnTo>
                    <a:pt x="1376" y="254"/>
                  </a:lnTo>
                  <a:lnTo>
                    <a:pt x="1378" y="254"/>
                  </a:lnTo>
                  <a:lnTo>
                    <a:pt x="1380" y="250"/>
                  </a:lnTo>
                  <a:lnTo>
                    <a:pt x="1380" y="250"/>
                  </a:lnTo>
                  <a:lnTo>
                    <a:pt x="1380" y="248"/>
                  </a:lnTo>
                  <a:lnTo>
                    <a:pt x="1380" y="246"/>
                  </a:lnTo>
                  <a:lnTo>
                    <a:pt x="1382" y="244"/>
                  </a:lnTo>
                  <a:lnTo>
                    <a:pt x="1382" y="244"/>
                  </a:lnTo>
                  <a:lnTo>
                    <a:pt x="1394" y="238"/>
                  </a:lnTo>
                  <a:lnTo>
                    <a:pt x="1396" y="234"/>
                  </a:lnTo>
                  <a:lnTo>
                    <a:pt x="1398" y="232"/>
                  </a:lnTo>
                  <a:lnTo>
                    <a:pt x="1396" y="226"/>
                  </a:lnTo>
                  <a:lnTo>
                    <a:pt x="1396" y="226"/>
                  </a:lnTo>
                  <a:lnTo>
                    <a:pt x="1398" y="224"/>
                  </a:lnTo>
                  <a:lnTo>
                    <a:pt x="1402" y="222"/>
                  </a:lnTo>
                  <a:lnTo>
                    <a:pt x="1402" y="222"/>
                  </a:lnTo>
                  <a:lnTo>
                    <a:pt x="1406" y="222"/>
                  </a:lnTo>
                  <a:lnTo>
                    <a:pt x="1408" y="222"/>
                  </a:lnTo>
                  <a:lnTo>
                    <a:pt x="1404" y="216"/>
                  </a:lnTo>
                  <a:lnTo>
                    <a:pt x="1404" y="216"/>
                  </a:lnTo>
                  <a:lnTo>
                    <a:pt x="1404" y="212"/>
                  </a:lnTo>
                  <a:lnTo>
                    <a:pt x="1404" y="208"/>
                  </a:lnTo>
                  <a:lnTo>
                    <a:pt x="1404" y="208"/>
                  </a:lnTo>
                  <a:lnTo>
                    <a:pt x="1406" y="208"/>
                  </a:lnTo>
                  <a:lnTo>
                    <a:pt x="1406" y="206"/>
                  </a:lnTo>
                  <a:lnTo>
                    <a:pt x="1404" y="206"/>
                  </a:lnTo>
                  <a:lnTo>
                    <a:pt x="1404" y="206"/>
                  </a:lnTo>
                  <a:lnTo>
                    <a:pt x="1400" y="206"/>
                  </a:lnTo>
                  <a:lnTo>
                    <a:pt x="1398" y="204"/>
                  </a:lnTo>
                  <a:lnTo>
                    <a:pt x="1398" y="200"/>
                  </a:lnTo>
                  <a:lnTo>
                    <a:pt x="1398" y="200"/>
                  </a:lnTo>
                  <a:lnTo>
                    <a:pt x="1410" y="188"/>
                  </a:lnTo>
                  <a:lnTo>
                    <a:pt x="1416" y="182"/>
                  </a:lnTo>
                  <a:lnTo>
                    <a:pt x="1424" y="180"/>
                  </a:lnTo>
                  <a:lnTo>
                    <a:pt x="1424" y="180"/>
                  </a:lnTo>
                  <a:lnTo>
                    <a:pt x="1430" y="182"/>
                  </a:lnTo>
                  <a:lnTo>
                    <a:pt x="1434" y="182"/>
                  </a:lnTo>
                  <a:lnTo>
                    <a:pt x="1436" y="180"/>
                  </a:lnTo>
                  <a:lnTo>
                    <a:pt x="1436" y="180"/>
                  </a:lnTo>
                  <a:lnTo>
                    <a:pt x="1446" y="176"/>
                  </a:lnTo>
                  <a:lnTo>
                    <a:pt x="1450" y="176"/>
                  </a:lnTo>
                  <a:lnTo>
                    <a:pt x="1454" y="178"/>
                  </a:lnTo>
                  <a:lnTo>
                    <a:pt x="1454" y="178"/>
                  </a:lnTo>
                  <a:lnTo>
                    <a:pt x="1460" y="180"/>
                  </a:lnTo>
                  <a:lnTo>
                    <a:pt x="1464" y="180"/>
                  </a:lnTo>
                  <a:lnTo>
                    <a:pt x="1474" y="174"/>
                  </a:lnTo>
                  <a:lnTo>
                    <a:pt x="1474" y="174"/>
                  </a:lnTo>
                  <a:lnTo>
                    <a:pt x="1484" y="168"/>
                  </a:lnTo>
                  <a:lnTo>
                    <a:pt x="1496" y="162"/>
                  </a:lnTo>
                  <a:lnTo>
                    <a:pt x="1496" y="162"/>
                  </a:lnTo>
                  <a:lnTo>
                    <a:pt x="1504" y="160"/>
                  </a:lnTo>
                  <a:lnTo>
                    <a:pt x="1512" y="156"/>
                  </a:lnTo>
                  <a:lnTo>
                    <a:pt x="1520" y="156"/>
                  </a:lnTo>
                  <a:lnTo>
                    <a:pt x="1528" y="156"/>
                  </a:lnTo>
                  <a:lnTo>
                    <a:pt x="1528" y="156"/>
                  </a:lnTo>
                  <a:lnTo>
                    <a:pt x="1532" y="156"/>
                  </a:lnTo>
                  <a:lnTo>
                    <a:pt x="1534" y="154"/>
                  </a:lnTo>
                  <a:lnTo>
                    <a:pt x="1534" y="152"/>
                  </a:lnTo>
                  <a:lnTo>
                    <a:pt x="1532" y="150"/>
                  </a:lnTo>
                  <a:lnTo>
                    <a:pt x="1532" y="150"/>
                  </a:lnTo>
                  <a:lnTo>
                    <a:pt x="1526" y="142"/>
                  </a:lnTo>
                  <a:lnTo>
                    <a:pt x="1522" y="138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24" y="134"/>
                  </a:lnTo>
                  <a:lnTo>
                    <a:pt x="1524" y="134"/>
                  </a:lnTo>
                  <a:lnTo>
                    <a:pt x="1536" y="132"/>
                  </a:lnTo>
                  <a:lnTo>
                    <a:pt x="1540" y="128"/>
                  </a:lnTo>
                  <a:lnTo>
                    <a:pt x="1540" y="126"/>
                  </a:lnTo>
                  <a:lnTo>
                    <a:pt x="1540" y="122"/>
                  </a:lnTo>
                  <a:lnTo>
                    <a:pt x="1540" y="122"/>
                  </a:lnTo>
                  <a:lnTo>
                    <a:pt x="1542" y="118"/>
                  </a:lnTo>
                  <a:lnTo>
                    <a:pt x="1544" y="118"/>
                  </a:lnTo>
                  <a:lnTo>
                    <a:pt x="1544" y="118"/>
                  </a:lnTo>
                  <a:lnTo>
                    <a:pt x="1548" y="118"/>
                  </a:lnTo>
                  <a:lnTo>
                    <a:pt x="1548" y="118"/>
                  </a:lnTo>
                  <a:lnTo>
                    <a:pt x="1548" y="120"/>
                  </a:lnTo>
                  <a:lnTo>
                    <a:pt x="1548" y="120"/>
                  </a:lnTo>
                  <a:lnTo>
                    <a:pt x="1550" y="124"/>
                  </a:lnTo>
                  <a:lnTo>
                    <a:pt x="1552" y="124"/>
                  </a:lnTo>
                  <a:lnTo>
                    <a:pt x="1552" y="124"/>
                  </a:lnTo>
                  <a:lnTo>
                    <a:pt x="1562" y="124"/>
                  </a:lnTo>
                  <a:lnTo>
                    <a:pt x="1570" y="128"/>
                  </a:lnTo>
                  <a:lnTo>
                    <a:pt x="1578" y="132"/>
                  </a:lnTo>
                  <a:lnTo>
                    <a:pt x="1586" y="136"/>
                  </a:lnTo>
                  <a:lnTo>
                    <a:pt x="1586" y="136"/>
                  </a:lnTo>
                  <a:lnTo>
                    <a:pt x="1590" y="138"/>
                  </a:lnTo>
                  <a:lnTo>
                    <a:pt x="1592" y="138"/>
                  </a:lnTo>
                  <a:lnTo>
                    <a:pt x="1594" y="134"/>
                  </a:lnTo>
                  <a:lnTo>
                    <a:pt x="1594" y="134"/>
                  </a:lnTo>
                  <a:lnTo>
                    <a:pt x="1596" y="130"/>
                  </a:lnTo>
                  <a:lnTo>
                    <a:pt x="1598" y="126"/>
                  </a:lnTo>
                  <a:lnTo>
                    <a:pt x="1602" y="124"/>
                  </a:lnTo>
                  <a:lnTo>
                    <a:pt x="1608" y="124"/>
                  </a:lnTo>
                  <a:lnTo>
                    <a:pt x="1608" y="124"/>
                  </a:lnTo>
                  <a:lnTo>
                    <a:pt x="1612" y="122"/>
                  </a:lnTo>
                  <a:lnTo>
                    <a:pt x="1612" y="120"/>
                  </a:lnTo>
                  <a:lnTo>
                    <a:pt x="1612" y="118"/>
                  </a:lnTo>
                  <a:lnTo>
                    <a:pt x="1612" y="118"/>
                  </a:lnTo>
                  <a:close/>
                  <a:moveTo>
                    <a:pt x="350" y="152"/>
                  </a:moveTo>
                  <a:lnTo>
                    <a:pt x="350" y="152"/>
                  </a:lnTo>
                  <a:lnTo>
                    <a:pt x="352" y="152"/>
                  </a:lnTo>
                  <a:lnTo>
                    <a:pt x="352" y="152"/>
                  </a:lnTo>
                  <a:lnTo>
                    <a:pt x="354" y="154"/>
                  </a:lnTo>
                  <a:lnTo>
                    <a:pt x="354" y="156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50" y="156"/>
                  </a:lnTo>
                  <a:lnTo>
                    <a:pt x="348" y="154"/>
                  </a:lnTo>
                  <a:lnTo>
                    <a:pt x="350" y="152"/>
                  </a:lnTo>
                  <a:lnTo>
                    <a:pt x="350" y="152"/>
                  </a:lnTo>
                  <a:close/>
                  <a:moveTo>
                    <a:pt x="348" y="168"/>
                  </a:moveTo>
                  <a:lnTo>
                    <a:pt x="348" y="168"/>
                  </a:lnTo>
                  <a:lnTo>
                    <a:pt x="348" y="168"/>
                  </a:lnTo>
                  <a:lnTo>
                    <a:pt x="348" y="166"/>
                  </a:lnTo>
                  <a:lnTo>
                    <a:pt x="352" y="166"/>
                  </a:lnTo>
                  <a:lnTo>
                    <a:pt x="356" y="164"/>
                  </a:lnTo>
                  <a:lnTo>
                    <a:pt x="352" y="160"/>
                  </a:lnTo>
                  <a:lnTo>
                    <a:pt x="352" y="160"/>
                  </a:lnTo>
                  <a:lnTo>
                    <a:pt x="360" y="158"/>
                  </a:lnTo>
                  <a:lnTo>
                    <a:pt x="364" y="158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4" y="164"/>
                  </a:lnTo>
                  <a:lnTo>
                    <a:pt x="360" y="170"/>
                  </a:lnTo>
                  <a:lnTo>
                    <a:pt x="354" y="170"/>
                  </a:lnTo>
                  <a:lnTo>
                    <a:pt x="348" y="168"/>
                  </a:lnTo>
                  <a:lnTo>
                    <a:pt x="348" y="168"/>
                  </a:lnTo>
                  <a:close/>
                  <a:moveTo>
                    <a:pt x="380" y="184"/>
                  </a:moveTo>
                  <a:lnTo>
                    <a:pt x="380" y="184"/>
                  </a:lnTo>
                  <a:lnTo>
                    <a:pt x="376" y="182"/>
                  </a:lnTo>
                  <a:lnTo>
                    <a:pt x="372" y="178"/>
                  </a:lnTo>
                  <a:lnTo>
                    <a:pt x="368" y="170"/>
                  </a:lnTo>
                  <a:lnTo>
                    <a:pt x="368" y="170"/>
                  </a:lnTo>
                  <a:lnTo>
                    <a:pt x="372" y="166"/>
                  </a:lnTo>
                  <a:lnTo>
                    <a:pt x="374" y="166"/>
                  </a:lnTo>
                  <a:lnTo>
                    <a:pt x="376" y="166"/>
                  </a:lnTo>
                  <a:lnTo>
                    <a:pt x="376" y="166"/>
                  </a:lnTo>
                  <a:lnTo>
                    <a:pt x="384" y="168"/>
                  </a:lnTo>
                  <a:lnTo>
                    <a:pt x="388" y="170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88" y="180"/>
                  </a:lnTo>
                  <a:lnTo>
                    <a:pt x="386" y="182"/>
                  </a:lnTo>
                  <a:lnTo>
                    <a:pt x="380" y="184"/>
                  </a:lnTo>
                  <a:lnTo>
                    <a:pt x="380" y="184"/>
                  </a:lnTo>
                  <a:close/>
                  <a:moveTo>
                    <a:pt x="410" y="174"/>
                  </a:moveTo>
                  <a:lnTo>
                    <a:pt x="410" y="174"/>
                  </a:lnTo>
                  <a:lnTo>
                    <a:pt x="406" y="172"/>
                  </a:lnTo>
                  <a:lnTo>
                    <a:pt x="406" y="170"/>
                  </a:lnTo>
                  <a:lnTo>
                    <a:pt x="406" y="168"/>
                  </a:lnTo>
                  <a:lnTo>
                    <a:pt x="406" y="168"/>
                  </a:lnTo>
                  <a:lnTo>
                    <a:pt x="404" y="166"/>
                  </a:lnTo>
                  <a:lnTo>
                    <a:pt x="402" y="164"/>
                  </a:lnTo>
                  <a:lnTo>
                    <a:pt x="402" y="160"/>
                  </a:lnTo>
                  <a:lnTo>
                    <a:pt x="404" y="156"/>
                  </a:lnTo>
                  <a:lnTo>
                    <a:pt x="404" y="156"/>
                  </a:lnTo>
                  <a:lnTo>
                    <a:pt x="404" y="154"/>
                  </a:lnTo>
                  <a:lnTo>
                    <a:pt x="404" y="154"/>
                  </a:lnTo>
                  <a:lnTo>
                    <a:pt x="406" y="154"/>
                  </a:lnTo>
                  <a:lnTo>
                    <a:pt x="406" y="154"/>
                  </a:lnTo>
                  <a:lnTo>
                    <a:pt x="412" y="156"/>
                  </a:lnTo>
                  <a:lnTo>
                    <a:pt x="414" y="162"/>
                  </a:lnTo>
                  <a:lnTo>
                    <a:pt x="414" y="162"/>
                  </a:lnTo>
                  <a:lnTo>
                    <a:pt x="418" y="170"/>
                  </a:lnTo>
                  <a:lnTo>
                    <a:pt x="416" y="172"/>
                  </a:lnTo>
                  <a:lnTo>
                    <a:pt x="410" y="174"/>
                  </a:lnTo>
                  <a:lnTo>
                    <a:pt x="410" y="174"/>
                  </a:lnTo>
                  <a:close/>
                  <a:moveTo>
                    <a:pt x="432" y="202"/>
                  </a:moveTo>
                  <a:lnTo>
                    <a:pt x="432" y="202"/>
                  </a:lnTo>
                  <a:lnTo>
                    <a:pt x="428" y="200"/>
                  </a:lnTo>
                  <a:lnTo>
                    <a:pt x="428" y="198"/>
                  </a:lnTo>
                  <a:lnTo>
                    <a:pt x="426" y="196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28" y="192"/>
                  </a:lnTo>
                  <a:lnTo>
                    <a:pt x="430" y="192"/>
                  </a:lnTo>
                  <a:lnTo>
                    <a:pt x="430" y="192"/>
                  </a:lnTo>
                  <a:lnTo>
                    <a:pt x="434" y="194"/>
                  </a:lnTo>
                  <a:lnTo>
                    <a:pt x="436" y="198"/>
                  </a:lnTo>
                  <a:lnTo>
                    <a:pt x="436" y="198"/>
                  </a:lnTo>
                  <a:lnTo>
                    <a:pt x="436" y="202"/>
                  </a:lnTo>
                  <a:lnTo>
                    <a:pt x="432" y="202"/>
                  </a:lnTo>
                  <a:lnTo>
                    <a:pt x="432" y="202"/>
                  </a:lnTo>
                  <a:close/>
                  <a:moveTo>
                    <a:pt x="470" y="218"/>
                  </a:moveTo>
                  <a:lnTo>
                    <a:pt x="470" y="218"/>
                  </a:lnTo>
                  <a:lnTo>
                    <a:pt x="468" y="212"/>
                  </a:lnTo>
                  <a:lnTo>
                    <a:pt x="470" y="210"/>
                  </a:lnTo>
                  <a:lnTo>
                    <a:pt x="472" y="208"/>
                  </a:lnTo>
                  <a:lnTo>
                    <a:pt x="472" y="208"/>
                  </a:lnTo>
                  <a:lnTo>
                    <a:pt x="474" y="214"/>
                  </a:lnTo>
                  <a:lnTo>
                    <a:pt x="472" y="216"/>
                  </a:lnTo>
                  <a:lnTo>
                    <a:pt x="470" y="218"/>
                  </a:lnTo>
                  <a:lnTo>
                    <a:pt x="470" y="218"/>
                  </a:lnTo>
                  <a:close/>
                  <a:moveTo>
                    <a:pt x="518" y="232"/>
                  </a:moveTo>
                  <a:lnTo>
                    <a:pt x="518" y="232"/>
                  </a:lnTo>
                  <a:lnTo>
                    <a:pt x="522" y="232"/>
                  </a:lnTo>
                  <a:lnTo>
                    <a:pt x="522" y="234"/>
                  </a:lnTo>
                  <a:lnTo>
                    <a:pt x="522" y="234"/>
                  </a:lnTo>
                  <a:lnTo>
                    <a:pt x="516" y="238"/>
                  </a:lnTo>
                  <a:lnTo>
                    <a:pt x="516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2"/>
                  </a:lnTo>
                  <a:lnTo>
                    <a:pt x="518" y="232"/>
                  </a:lnTo>
                  <a:close/>
                  <a:moveTo>
                    <a:pt x="552" y="384"/>
                  </a:moveTo>
                  <a:lnTo>
                    <a:pt x="552" y="384"/>
                  </a:lnTo>
                  <a:lnTo>
                    <a:pt x="548" y="384"/>
                  </a:lnTo>
                  <a:lnTo>
                    <a:pt x="546" y="386"/>
                  </a:lnTo>
                  <a:lnTo>
                    <a:pt x="546" y="386"/>
                  </a:lnTo>
                  <a:lnTo>
                    <a:pt x="546" y="388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54" y="398"/>
                  </a:lnTo>
                  <a:lnTo>
                    <a:pt x="554" y="406"/>
                  </a:lnTo>
                  <a:lnTo>
                    <a:pt x="554" y="420"/>
                  </a:lnTo>
                  <a:lnTo>
                    <a:pt x="554" y="420"/>
                  </a:lnTo>
                  <a:lnTo>
                    <a:pt x="552" y="424"/>
                  </a:lnTo>
                  <a:lnTo>
                    <a:pt x="546" y="426"/>
                  </a:lnTo>
                  <a:lnTo>
                    <a:pt x="538" y="426"/>
                  </a:lnTo>
                  <a:lnTo>
                    <a:pt x="532" y="424"/>
                  </a:lnTo>
                  <a:lnTo>
                    <a:pt x="532" y="424"/>
                  </a:lnTo>
                  <a:lnTo>
                    <a:pt x="520" y="418"/>
                  </a:lnTo>
                  <a:lnTo>
                    <a:pt x="518" y="416"/>
                  </a:lnTo>
                  <a:lnTo>
                    <a:pt x="516" y="412"/>
                  </a:lnTo>
                  <a:lnTo>
                    <a:pt x="514" y="408"/>
                  </a:lnTo>
                  <a:lnTo>
                    <a:pt x="516" y="404"/>
                  </a:lnTo>
                  <a:lnTo>
                    <a:pt x="520" y="390"/>
                  </a:lnTo>
                  <a:lnTo>
                    <a:pt x="520" y="390"/>
                  </a:lnTo>
                  <a:lnTo>
                    <a:pt x="520" y="386"/>
                  </a:lnTo>
                  <a:lnTo>
                    <a:pt x="518" y="382"/>
                  </a:lnTo>
                  <a:lnTo>
                    <a:pt x="518" y="382"/>
                  </a:lnTo>
                  <a:lnTo>
                    <a:pt x="508" y="364"/>
                  </a:lnTo>
                  <a:lnTo>
                    <a:pt x="500" y="346"/>
                  </a:lnTo>
                  <a:lnTo>
                    <a:pt x="500" y="346"/>
                  </a:lnTo>
                  <a:lnTo>
                    <a:pt x="500" y="342"/>
                  </a:lnTo>
                  <a:lnTo>
                    <a:pt x="500" y="338"/>
                  </a:lnTo>
                  <a:lnTo>
                    <a:pt x="504" y="334"/>
                  </a:lnTo>
                  <a:lnTo>
                    <a:pt x="504" y="334"/>
                  </a:lnTo>
                  <a:lnTo>
                    <a:pt x="512" y="328"/>
                  </a:lnTo>
                  <a:lnTo>
                    <a:pt x="522" y="322"/>
                  </a:lnTo>
                  <a:lnTo>
                    <a:pt x="530" y="318"/>
                  </a:lnTo>
                  <a:lnTo>
                    <a:pt x="536" y="318"/>
                  </a:lnTo>
                  <a:lnTo>
                    <a:pt x="542" y="318"/>
                  </a:lnTo>
                  <a:lnTo>
                    <a:pt x="542" y="318"/>
                  </a:lnTo>
                  <a:lnTo>
                    <a:pt x="546" y="320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48" y="324"/>
                  </a:lnTo>
                  <a:lnTo>
                    <a:pt x="548" y="332"/>
                  </a:lnTo>
                  <a:lnTo>
                    <a:pt x="546" y="334"/>
                  </a:lnTo>
                  <a:lnTo>
                    <a:pt x="544" y="334"/>
                  </a:lnTo>
                  <a:lnTo>
                    <a:pt x="544" y="334"/>
                  </a:lnTo>
                  <a:lnTo>
                    <a:pt x="538" y="336"/>
                  </a:lnTo>
                  <a:lnTo>
                    <a:pt x="534" y="338"/>
                  </a:lnTo>
                  <a:lnTo>
                    <a:pt x="532" y="342"/>
                  </a:lnTo>
                  <a:lnTo>
                    <a:pt x="528" y="346"/>
                  </a:lnTo>
                  <a:lnTo>
                    <a:pt x="528" y="346"/>
                  </a:lnTo>
                  <a:lnTo>
                    <a:pt x="534" y="354"/>
                  </a:lnTo>
                  <a:lnTo>
                    <a:pt x="536" y="356"/>
                  </a:lnTo>
                  <a:lnTo>
                    <a:pt x="540" y="360"/>
                  </a:lnTo>
                  <a:lnTo>
                    <a:pt x="540" y="360"/>
                  </a:lnTo>
                  <a:lnTo>
                    <a:pt x="542" y="362"/>
                  </a:lnTo>
                  <a:lnTo>
                    <a:pt x="544" y="366"/>
                  </a:lnTo>
                  <a:lnTo>
                    <a:pt x="544" y="370"/>
                  </a:lnTo>
                  <a:lnTo>
                    <a:pt x="542" y="376"/>
                  </a:lnTo>
                  <a:lnTo>
                    <a:pt x="542" y="376"/>
                  </a:lnTo>
                  <a:lnTo>
                    <a:pt x="550" y="370"/>
                  </a:lnTo>
                  <a:lnTo>
                    <a:pt x="552" y="370"/>
                  </a:lnTo>
                  <a:lnTo>
                    <a:pt x="554" y="370"/>
                  </a:lnTo>
                  <a:lnTo>
                    <a:pt x="558" y="374"/>
                  </a:lnTo>
                  <a:lnTo>
                    <a:pt x="560" y="378"/>
                  </a:lnTo>
                  <a:lnTo>
                    <a:pt x="560" y="378"/>
                  </a:lnTo>
                  <a:lnTo>
                    <a:pt x="560" y="382"/>
                  </a:lnTo>
                  <a:lnTo>
                    <a:pt x="558" y="384"/>
                  </a:lnTo>
                  <a:lnTo>
                    <a:pt x="552" y="384"/>
                  </a:lnTo>
                  <a:lnTo>
                    <a:pt x="552" y="384"/>
                  </a:lnTo>
                  <a:close/>
                  <a:moveTo>
                    <a:pt x="604" y="354"/>
                  </a:moveTo>
                  <a:lnTo>
                    <a:pt x="604" y="354"/>
                  </a:lnTo>
                  <a:lnTo>
                    <a:pt x="596" y="354"/>
                  </a:lnTo>
                  <a:lnTo>
                    <a:pt x="592" y="352"/>
                  </a:lnTo>
                  <a:lnTo>
                    <a:pt x="590" y="350"/>
                  </a:lnTo>
                  <a:lnTo>
                    <a:pt x="590" y="350"/>
                  </a:lnTo>
                  <a:lnTo>
                    <a:pt x="588" y="344"/>
                  </a:lnTo>
                  <a:lnTo>
                    <a:pt x="588" y="338"/>
                  </a:lnTo>
                  <a:lnTo>
                    <a:pt x="590" y="334"/>
                  </a:lnTo>
                  <a:lnTo>
                    <a:pt x="592" y="330"/>
                  </a:lnTo>
                  <a:lnTo>
                    <a:pt x="592" y="330"/>
                  </a:lnTo>
                  <a:lnTo>
                    <a:pt x="602" y="322"/>
                  </a:lnTo>
                  <a:lnTo>
                    <a:pt x="608" y="320"/>
                  </a:lnTo>
                  <a:lnTo>
                    <a:pt x="614" y="322"/>
                  </a:lnTo>
                  <a:lnTo>
                    <a:pt x="614" y="322"/>
                  </a:lnTo>
                  <a:lnTo>
                    <a:pt x="612" y="326"/>
                  </a:lnTo>
                  <a:lnTo>
                    <a:pt x="610" y="330"/>
                  </a:lnTo>
                  <a:lnTo>
                    <a:pt x="612" y="334"/>
                  </a:lnTo>
                  <a:lnTo>
                    <a:pt x="616" y="338"/>
                  </a:lnTo>
                  <a:lnTo>
                    <a:pt x="616" y="338"/>
                  </a:lnTo>
                  <a:lnTo>
                    <a:pt x="612" y="342"/>
                  </a:lnTo>
                  <a:lnTo>
                    <a:pt x="610" y="348"/>
                  </a:lnTo>
                  <a:lnTo>
                    <a:pt x="608" y="352"/>
                  </a:lnTo>
                  <a:lnTo>
                    <a:pt x="604" y="354"/>
                  </a:lnTo>
                  <a:lnTo>
                    <a:pt x="604" y="354"/>
                  </a:lnTo>
                  <a:close/>
                  <a:moveTo>
                    <a:pt x="784" y="76"/>
                  </a:moveTo>
                  <a:lnTo>
                    <a:pt x="784" y="76"/>
                  </a:lnTo>
                  <a:lnTo>
                    <a:pt x="778" y="78"/>
                  </a:lnTo>
                  <a:lnTo>
                    <a:pt x="778" y="74"/>
                  </a:lnTo>
                  <a:lnTo>
                    <a:pt x="778" y="74"/>
                  </a:lnTo>
                  <a:lnTo>
                    <a:pt x="784" y="68"/>
                  </a:lnTo>
                  <a:lnTo>
                    <a:pt x="784" y="68"/>
                  </a:lnTo>
                  <a:lnTo>
                    <a:pt x="786" y="70"/>
                  </a:lnTo>
                  <a:lnTo>
                    <a:pt x="788" y="74"/>
                  </a:lnTo>
                  <a:lnTo>
                    <a:pt x="786" y="76"/>
                  </a:lnTo>
                  <a:lnTo>
                    <a:pt x="784" y="76"/>
                  </a:lnTo>
                  <a:lnTo>
                    <a:pt x="784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73"/>
            <p:cNvSpPr>
              <a:spLocks/>
            </p:cNvSpPr>
            <p:nvPr/>
          </p:nvSpPr>
          <p:spPr bwMode="auto">
            <a:xfrm>
              <a:off x="4886325" y="714375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74"/>
            <p:cNvSpPr>
              <a:spLocks noEditPoints="1"/>
            </p:cNvSpPr>
            <p:nvPr/>
          </p:nvSpPr>
          <p:spPr bwMode="auto">
            <a:xfrm>
              <a:off x="4391025" y="336550"/>
              <a:ext cx="1644650" cy="2139950"/>
            </a:xfrm>
            <a:custGeom>
              <a:avLst/>
              <a:gdLst/>
              <a:ahLst/>
              <a:cxnLst>
                <a:cxn ang="0">
                  <a:pos x="924" y="772"/>
                </a:cxn>
                <a:cxn ang="0">
                  <a:pos x="872" y="710"/>
                </a:cxn>
                <a:cxn ang="0">
                  <a:pos x="776" y="662"/>
                </a:cxn>
                <a:cxn ang="0">
                  <a:pos x="708" y="686"/>
                </a:cxn>
                <a:cxn ang="0">
                  <a:pos x="618" y="592"/>
                </a:cxn>
                <a:cxn ang="0">
                  <a:pos x="544" y="532"/>
                </a:cxn>
                <a:cxn ang="0">
                  <a:pos x="646" y="462"/>
                </a:cxn>
                <a:cxn ang="0">
                  <a:pos x="712" y="378"/>
                </a:cxn>
                <a:cxn ang="0">
                  <a:pos x="734" y="344"/>
                </a:cxn>
                <a:cxn ang="0">
                  <a:pos x="798" y="318"/>
                </a:cxn>
                <a:cxn ang="0">
                  <a:pos x="806" y="264"/>
                </a:cxn>
                <a:cxn ang="0">
                  <a:pos x="854" y="208"/>
                </a:cxn>
                <a:cxn ang="0">
                  <a:pos x="776" y="164"/>
                </a:cxn>
                <a:cxn ang="0">
                  <a:pos x="698" y="160"/>
                </a:cxn>
                <a:cxn ang="0">
                  <a:pos x="666" y="212"/>
                </a:cxn>
                <a:cxn ang="0">
                  <a:pos x="610" y="104"/>
                </a:cxn>
                <a:cxn ang="0">
                  <a:pos x="672" y="54"/>
                </a:cxn>
                <a:cxn ang="0">
                  <a:pos x="734" y="80"/>
                </a:cxn>
                <a:cxn ang="0">
                  <a:pos x="792" y="126"/>
                </a:cxn>
                <a:cxn ang="0">
                  <a:pos x="782" y="80"/>
                </a:cxn>
                <a:cxn ang="0">
                  <a:pos x="774" y="54"/>
                </a:cxn>
                <a:cxn ang="0">
                  <a:pos x="732" y="28"/>
                </a:cxn>
                <a:cxn ang="0">
                  <a:pos x="640" y="24"/>
                </a:cxn>
                <a:cxn ang="0">
                  <a:pos x="618" y="30"/>
                </a:cxn>
                <a:cxn ang="0">
                  <a:pos x="630" y="70"/>
                </a:cxn>
                <a:cxn ang="0">
                  <a:pos x="570" y="24"/>
                </a:cxn>
                <a:cxn ang="0">
                  <a:pos x="574" y="60"/>
                </a:cxn>
                <a:cxn ang="0">
                  <a:pos x="536" y="52"/>
                </a:cxn>
                <a:cxn ang="0">
                  <a:pos x="468" y="68"/>
                </a:cxn>
                <a:cxn ang="0">
                  <a:pos x="338" y="48"/>
                </a:cxn>
                <a:cxn ang="0">
                  <a:pos x="258" y="48"/>
                </a:cxn>
                <a:cxn ang="0">
                  <a:pos x="12" y="56"/>
                </a:cxn>
                <a:cxn ang="0">
                  <a:pos x="52" y="100"/>
                </a:cxn>
                <a:cxn ang="0">
                  <a:pos x="78" y="160"/>
                </a:cxn>
                <a:cxn ang="0">
                  <a:pos x="128" y="136"/>
                </a:cxn>
                <a:cxn ang="0">
                  <a:pos x="200" y="146"/>
                </a:cxn>
                <a:cxn ang="0">
                  <a:pos x="282" y="194"/>
                </a:cxn>
                <a:cxn ang="0">
                  <a:pos x="338" y="252"/>
                </a:cxn>
                <a:cxn ang="0">
                  <a:pos x="354" y="380"/>
                </a:cxn>
                <a:cxn ang="0">
                  <a:pos x="448" y="528"/>
                </a:cxn>
                <a:cxn ang="0">
                  <a:pos x="442" y="480"/>
                </a:cxn>
                <a:cxn ang="0">
                  <a:pos x="582" y="612"/>
                </a:cxn>
                <a:cxn ang="0">
                  <a:pos x="692" y="678"/>
                </a:cxn>
                <a:cxn ang="0">
                  <a:pos x="676" y="826"/>
                </a:cxn>
                <a:cxn ang="0">
                  <a:pos x="746" y="1130"/>
                </a:cxn>
                <a:cxn ang="0">
                  <a:pos x="730" y="1262"/>
                </a:cxn>
                <a:cxn ang="0">
                  <a:pos x="748" y="1336"/>
                </a:cxn>
                <a:cxn ang="0">
                  <a:pos x="770" y="1310"/>
                </a:cxn>
                <a:cxn ang="0">
                  <a:pos x="800" y="1196"/>
                </a:cxn>
                <a:cxn ang="0">
                  <a:pos x="884" y="1132"/>
                </a:cxn>
                <a:cxn ang="0">
                  <a:pos x="968" y="1010"/>
                </a:cxn>
                <a:cxn ang="0">
                  <a:pos x="796" y="210"/>
                </a:cxn>
                <a:cxn ang="0">
                  <a:pos x="738" y="240"/>
                </a:cxn>
                <a:cxn ang="0">
                  <a:pos x="688" y="318"/>
                </a:cxn>
                <a:cxn ang="0">
                  <a:pos x="670" y="316"/>
                </a:cxn>
                <a:cxn ang="0">
                  <a:pos x="624" y="336"/>
                </a:cxn>
                <a:cxn ang="0">
                  <a:pos x="682" y="10"/>
                </a:cxn>
                <a:cxn ang="0">
                  <a:pos x="564" y="260"/>
                </a:cxn>
                <a:cxn ang="0">
                  <a:pos x="374" y="80"/>
                </a:cxn>
                <a:cxn ang="0">
                  <a:pos x="426" y="126"/>
                </a:cxn>
                <a:cxn ang="0">
                  <a:pos x="508" y="180"/>
                </a:cxn>
                <a:cxn ang="0">
                  <a:pos x="530" y="214"/>
                </a:cxn>
                <a:cxn ang="0">
                  <a:pos x="542" y="208"/>
                </a:cxn>
              </a:cxnLst>
              <a:rect l="0" t="0" r="r" b="b"/>
              <a:pathLst>
                <a:path w="1036" h="1348">
                  <a:moveTo>
                    <a:pt x="1028" y="824"/>
                  </a:moveTo>
                  <a:lnTo>
                    <a:pt x="1028" y="824"/>
                  </a:lnTo>
                  <a:lnTo>
                    <a:pt x="1022" y="824"/>
                  </a:lnTo>
                  <a:lnTo>
                    <a:pt x="1016" y="820"/>
                  </a:lnTo>
                  <a:lnTo>
                    <a:pt x="1008" y="812"/>
                  </a:lnTo>
                  <a:lnTo>
                    <a:pt x="1008" y="812"/>
                  </a:lnTo>
                  <a:lnTo>
                    <a:pt x="1004" y="808"/>
                  </a:lnTo>
                  <a:lnTo>
                    <a:pt x="998" y="804"/>
                  </a:lnTo>
                  <a:lnTo>
                    <a:pt x="992" y="800"/>
                  </a:lnTo>
                  <a:lnTo>
                    <a:pt x="984" y="800"/>
                  </a:lnTo>
                  <a:lnTo>
                    <a:pt x="984" y="800"/>
                  </a:lnTo>
                  <a:lnTo>
                    <a:pt x="970" y="800"/>
                  </a:lnTo>
                  <a:lnTo>
                    <a:pt x="964" y="798"/>
                  </a:lnTo>
                  <a:lnTo>
                    <a:pt x="962" y="796"/>
                  </a:lnTo>
                  <a:lnTo>
                    <a:pt x="962" y="796"/>
                  </a:lnTo>
                  <a:lnTo>
                    <a:pt x="956" y="788"/>
                  </a:lnTo>
                  <a:lnTo>
                    <a:pt x="950" y="784"/>
                  </a:lnTo>
                  <a:lnTo>
                    <a:pt x="934" y="778"/>
                  </a:lnTo>
                  <a:lnTo>
                    <a:pt x="934" y="778"/>
                  </a:lnTo>
                  <a:lnTo>
                    <a:pt x="930" y="786"/>
                  </a:lnTo>
                  <a:lnTo>
                    <a:pt x="928" y="788"/>
                  </a:lnTo>
                  <a:lnTo>
                    <a:pt x="922" y="790"/>
                  </a:lnTo>
                  <a:lnTo>
                    <a:pt x="922" y="790"/>
                  </a:lnTo>
                  <a:lnTo>
                    <a:pt x="928" y="782"/>
                  </a:lnTo>
                  <a:lnTo>
                    <a:pt x="928" y="778"/>
                  </a:lnTo>
                  <a:lnTo>
                    <a:pt x="928" y="774"/>
                  </a:lnTo>
                  <a:lnTo>
                    <a:pt x="928" y="774"/>
                  </a:lnTo>
                  <a:lnTo>
                    <a:pt x="924" y="772"/>
                  </a:lnTo>
                  <a:lnTo>
                    <a:pt x="924" y="772"/>
                  </a:lnTo>
                  <a:lnTo>
                    <a:pt x="914" y="774"/>
                  </a:lnTo>
                  <a:lnTo>
                    <a:pt x="914" y="774"/>
                  </a:lnTo>
                  <a:lnTo>
                    <a:pt x="912" y="778"/>
                  </a:lnTo>
                  <a:lnTo>
                    <a:pt x="912" y="782"/>
                  </a:lnTo>
                  <a:lnTo>
                    <a:pt x="910" y="784"/>
                  </a:lnTo>
                  <a:lnTo>
                    <a:pt x="910" y="784"/>
                  </a:lnTo>
                  <a:lnTo>
                    <a:pt x="906" y="782"/>
                  </a:lnTo>
                  <a:lnTo>
                    <a:pt x="906" y="782"/>
                  </a:lnTo>
                  <a:lnTo>
                    <a:pt x="906" y="774"/>
                  </a:lnTo>
                  <a:lnTo>
                    <a:pt x="908" y="770"/>
                  </a:lnTo>
                  <a:lnTo>
                    <a:pt x="912" y="768"/>
                  </a:lnTo>
                  <a:lnTo>
                    <a:pt x="912" y="768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6" y="762"/>
                  </a:lnTo>
                  <a:lnTo>
                    <a:pt x="918" y="756"/>
                  </a:lnTo>
                  <a:lnTo>
                    <a:pt x="918" y="754"/>
                  </a:lnTo>
                  <a:lnTo>
                    <a:pt x="916" y="752"/>
                  </a:lnTo>
                  <a:lnTo>
                    <a:pt x="916" y="752"/>
                  </a:lnTo>
                  <a:lnTo>
                    <a:pt x="912" y="750"/>
                  </a:lnTo>
                  <a:lnTo>
                    <a:pt x="912" y="746"/>
                  </a:lnTo>
                  <a:lnTo>
                    <a:pt x="910" y="738"/>
                  </a:lnTo>
                  <a:lnTo>
                    <a:pt x="910" y="738"/>
                  </a:lnTo>
                  <a:lnTo>
                    <a:pt x="904" y="726"/>
                  </a:lnTo>
                  <a:lnTo>
                    <a:pt x="896" y="716"/>
                  </a:lnTo>
                  <a:lnTo>
                    <a:pt x="886" y="710"/>
                  </a:lnTo>
                  <a:lnTo>
                    <a:pt x="880" y="710"/>
                  </a:lnTo>
                  <a:lnTo>
                    <a:pt x="872" y="710"/>
                  </a:lnTo>
                  <a:lnTo>
                    <a:pt x="872" y="710"/>
                  </a:lnTo>
                  <a:lnTo>
                    <a:pt x="866" y="710"/>
                  </a:lnTo>
                  <a:lnTo>
                    <a:pt x="860" y="706"/>
                  </a:lnTo>
                  <a:lnTo>
                    <a:pt x="854" y="702"/>
                  </a:lnTo>
                  <a:lnTo>
                    <a:pt x="852" y="698"/>
                  </a:lnTo>
                  <a:lnTo>
                    <a:pt x="852" y="698"/>
                  </a:lnTo>
                  <a:lnTo>
                    <a:pt x="848" y="690"/>
                  </a:lnTo>
                  <a:lnTo>
                    <a:pt x="842" y="686"/>
                  </a:lnTo>
                  <a:lnTo>
                    <a:pt x="836" y="682"/>
                  </a:lnTo>
                  <a:lnTo>
                    <a:pt x="828" y="682"/>
                  </a:lnTo>
                  <a:lnTo>
                    <a:pt x="828" y="682"/>
                  </a:lnTo>
                  <a:lnTo>
                    <a:pt x="830" y="678"/>
                  </a:lnTo>
                  <a:lnTo>
                    <a:pt x="832" y="674"/>
                  </a:lnTo>
                  <a:lnTo>
                    <a:pt x="830" y="672"/>
                  </a:lnTo>
                  <a:lnTo>
                    <a:pt x="826" y="668"/>
                  </a:lnTo>
                  <a:lnTo>
                    <a:pt x="826" y="668"/>
                  </a:lnTo>
                  <a:lnTo>
                    <a:pt x="820" y="664"/>
                  </a:lnTo>
                  <a:lnTo>
                    <a:pt x="814" y="662"/>
                  </a:lnTo>
                  <a:lnTo>
                    <a:pt x="808" y="662"/>
                  </a:lnTo>
                  <a:lnTo>
                    <a:pt x="800" y="666"/>
                  </a:lnTo>
                  <a:lnTo>
                    <a:pt x="800" y="666"/>
                  </a:lnTo>
                  <a:lnTo>
                    <a:pt x="798" y="666"/>
                  </a:lnTo>
                  <a:lnTo>
                    <a:pt x="796" y="664"/>
                  </a:lnTo>
                  <a:lnTo>
                    <a:pt x="796" y="664"/>
                  </a:lnTo>
                  <a:lnTo>
                    <a:pt x="790" y="662"/>
                  </a:lnTo>
                  <a:lnTo>
                    <a:pt x="782" y="662"/>
                  </a:lnTo>
                  <a:lnTo>
                    <a:pt x="782" y="662"/>
                  </a:lnTo>
                  <a:lnTo>
                    <a:pt x="778" y="662"/>
                  </a:lnTo>
                  <a:lnTo>
                    <a:pt x="776" y="662"/>
                  </a:lnTo>
                  <a:lnTo>
                    <a:pt x="776" y="660"/>
                  </a:lnTo>
                  <a:lnTo>
                    <a:pt x="776" y="660"/>
                  </a:lnTo>
                  <a:lnTo>
                    <a:pt x="770" y="652"/>
                  </a:lnTo>
                  <a:lnTo>
                    <a:pt x="766" y="652"/>
                  </a:lnTo>
                  <a:lnTo>
                    <a:pt x="760" y="654"/>
                  </a:lnTo>
                  <a:lnTo>
                    <a:pt x="754" y="656"/>
                  </a:lnTo>
                  <a:lnTo>
                    <a:pt x="754" y="656"/>
                  </a:lnTo>
                  <a:lnTo>
                    <a:pt x="752" y="658"/>
                  </a:lnTo>
                  <a:lnTo>
                    <a:pt x="750" y="658"/>
                  </a:lnTo>
                  <a:lnTo>
                    <a:pt x="748" y="656"/>
                  </a:lnTo>
                  <a:lnTo>
                    <a:pt x="748" y="656"/>
                  </a:lnTo>
                  <a:lnTo>
                    <a:pt x="746" y="652"/>
                  </a:lnTo>
                  <a:lnTo>
                    <a:pt x="746" y="650"/>
                  </a:lnTo>
                  <a:lnTo>
                    <a:pt x="750" y="648"/>
                  </a:lnTo>
                  <a:lnTo>
                    <a:pt x="750" y="648"/>
                  </a:lnTo>
                  <a:lnTo>
                    <a:pt x="752" y="646"/>
                  </a:lnTo>
                  <a:lnTo>
                    <a:pt x="750" y="642"/>
                  </a:lnTo>
                  <a:lnTo>
                    <a:pt x="750" y="642"/>
                  </a:lnTo>
                  <a:lnTo>
                    <a:pt x="738" y="652"/>
                  </a:lnTo>
                  <a:lnTo>
                    <a:pt x="730" y="656"/>
                  </a:lnTo>
                  <a:lnTo>
                    <a:pt x="722" y="658"/>
                  </a:lnTo>
                  <a:lnTo>
                    <a:pt x="722" y="658"/>
                  </a:lnTo>
                  <a:lnTo>
                    <a:pt x="720" y="662"/>
                  </a:lnTo>
                  <a:lnTo>
                    <a:pt x="720" y="662"/>
                  </a:lnTo>
                  <a:lnTo>
                    <a:pt x="718" y="668"/>
                  </a:lnTo>
                  <a:lnTo>
                    <a:pt x="716" y="674"/>
                  </a:lnTo>
                  <a:lnTo>
                    <a:pt x="710" y="680"/>
                  </a:lnTo>
                  <a:lnTo>
                    <a:pt x="708" y="686"/>
                  </a:lnTo>
                  <a:lnTo>
                    <a:pt x="708" y="686"/>
                  </a:lnTo>
                  <a:lnTo>
                    <a:pt x="698" y="676"/>
                  </a:lnTo>
                  <a:lnTo>
                    <a:pt x="692" y="672"/>
                  </a:lnTo>
                  <a:lnTo>
                    <a:pt x="688" y="674"/>
                  </a:lnTo>
                  <a:lnTo>
                    <a:pt x="684" y="674"/>
                  </a:lnTo>
                  <a:lnTo>
                    <a:pt x="684" y="674"/>
                  </a:lnTo>
                  <a:lnTo>
                    <a:pt x="678" y="678"/>
                  </a:lnTo>
                  <a:lnTo>
                    <a:pt x="672" y="678"/>
                  </a:lnTo>
                  <a:lnTo>
                    <a:pt x="666" y="676"/>
                  </a:lnTo>
                  <a:lnTo>
                    <a:pt x="662" y="670"/>
                  </a:lnTo>
                  <a:lnTo>
                    <a:pt x="662" y="670"/>
                  </a:lnTo>
                  <a:lnTo>
                    <a:pt x="658" y="664"/>
                  </a:lnTo>
                  <a:lnTo>
                    <a:pt x="656" y="660"/>
                  </a:lnTo>
                  <a:lnTo>
                    <a:pt x="654" y="648"/>
                  </a:lnTo>
                  <a:lnTo>
                    <a:pt x="658" y="626"/>
                  </a:lnTo>
                  <a:lnTo>
                    <a:pt x="658" y="626"/>
                  </a:lnTo>
                  <a:lnTo>
                    <a:pt x="656" y="616"/>
                  </a:lnTo>
                  <a:lnTo>
                    <a:pt x="652" y="610"/>
                  </a:lnTo>
                  <a:lnTo>
                    <a:pt x="646" y="606"/>
                  </a:lnTo>
                  <a:lnTo>
                    <a:pt x="638" y="606"/>
                  </a:lnTo>
                  <a:lnTo>
                    <a:pt x="638" y="606"/>
                  </a:lnTo>
                  <a:lnTo>
                    <a:pt x="626" y="606"/>
                  </a:lnTo>
                  <a:lnTo>
                    <a:pt x="616" y="608"/>
                  </a:lnTo>
                  <a:lnTo>
                    <a:pt x="616" y="608"/>
                  </a:lnTo>
                  <a:lnTo>
                    <a:pt x="614" y="602"/>
                  </a:lnTo>
                  <a:lnTo>
                    <a:pt x="614" y="602"/>
                  </a:lnTo>
                  <a:lnTo>
                    <a:pt x="616" y="600"/>
                  </a:lnTo>
                  <a:lnTo>
                    <a:pt x="618" y="598"/>
                  </a:lnTo>
                  <a:lnTo>
                    <a:pt x="618" y="592"/>
                  </a:lnTo>
                  <a:lnTo>
                    <a:pt x="618" y="592"/>
                  </a:lnTo>
                  <a:lnTo>
                    <a:pt x="626" y="560"/>
                  </a:lnTo>
                  <a:lnTo>
                    <a:pt x="626" y="560"/>
                  </a:lnTo>
                  <a:lnTo>
                    <a:pt x="630" y="554"/>
                  </a:lnTo>
                  <a:lnTo>
                    <a:pt x="630" y="552"/>
                  </a:lnTo>
                  <a:lnTo>
                    <a:pt x="630" y="550"/>
                  </a:lnTo>
                  <a:lnTo>
                    <a:pt x="630" y="550"/>
                  </a:lnTo>
                  <a:lnTo>
                    <a:pt x="626" y="548"/>
                  </a:lnTo>
                  <a:lnTo>
                    <a:pt x="622" y="548"/>
                  </a:lnTo>
                  <a:lnTo>
                    <a:pt x="616" y="548"/>
                  </a:lnTo>
                  <a:lnTo>
                    <a:pt x="616" y="548"/>
                  </a:lnTo>
                  <a:lnTo>
                    <a:pt x="610" y="550"/>
                  </a:lnTo>
                  <a:lnTo>
                    <a:pt x="606" y="552"/>
                  </a:lnTo>
                  <a:lnTo>
                    <a:pt x="604" y="556"/>
                  </a:lnTo>
                  <a:lnTo>
                    <a:pt x="602" y="562"/>
                  </a:lnTo>
                  <a:lnTo>
                    <a:pt x="602" y="562"/>
                  </a:lnTo>
                  <a:lnTo>
                    <a:pt x="600" y="568"/>
                  </a:lnTo>
                  <a:lnTo>
                    <a:pt x="598" y="572"/>
                  </a:lnTo>
                  <a:lnTo>
                    <a:pt x="594" y="576"/>
                  </a:lnTo>
                  <a:lnTo>
                    <a:pt x="588" y="580"/>
                  </a:lnTo>
                  <a:lnTo>
                    <a:pt x="582" y="580"/>
                  </a:lnTo>
                  <a:lnTo>
                    <a:pt x="576" y="582"/>
                  </a:lnTo>
                  <a:lnTo>
                    <a:pt x="572" y="580"/>
                  </a:lnTo>
                  <a:lnTo>
                    <a:pt x="566" y="578"/>
                  </a:lnTo>
                  <a:lnTo>
                    <a:pt x="566" y="578"/>
                  </a:lnTo>
                  <a:lnTo>
                    <a:pt x="556" y="568"/>
                  </a:lnTo>
                  <a:lnTo>
                    <a:pt x="550" y="558"/>
                  </a:lnTo>
                  <a:lnTo>
                    <a:pt x="546" y="546"/>
                  </a:lnTo>
                  <a:lnTo>
                    <a:pt x="544" y="532"/>
                  </a:lnTo>
                  <a:lnTo>
                    <a:pt x="544" y="532"/>
                  </a:lnTo>
                  <a:lnTo>
                    <a:pt x="546" y="516"/>
                  </a:lnTo>
                  <a:lnTo>
                    <a:pt x="548" y="500"/>
                  </a:lnTo>
                  <a:lnTo>
                    <a:pt x="548" y="500"/>
                  </a:lnTo>
                  <a:lnTo>
                    <a:pt x="550" y="490"/>
                  </a:lnTo>
                  <a:lnTo>
                    <a:pt x="552" y="480"/>
                  </a:lnTo>
                  <a:lnTo>
                    <a:pt x="556" y="472"/>
                  </a:lnTo>
                  <a:lnTo>
                    <a:pt x="562" y="468"/>
                  </a:lnTo>
                  <a:lnTo>
                    <a:pt x="570" y="464"/>
                  </a:lnTo>
                  <a:lnTo>
                    <a:pt x="578" y="462"/>
                  </a:lnTo>
                  <a:lnTo>
                    <a:pt x="586" y="462"/>
                  </a:lnTo>
                  <a:lnTo>
                    <a:pt x="598" y="466"/>
                  </a:lnTo>
                  <a:lnTo>
                    <a:pt x="598" y="466"/>
                  </a:lnTo>
                  <a:lnTo>
                    <a:pt x="602" y="466"/>
                  </a:lnTo>
                  <a:lnTo>
                    <a:pt x="604" y="466"/>
                  </a:lnTo>
                  <a:lnTo>
                    <a:pt x="608" y="464"/>
                  </a:lnTo>
                  <a:lnTo>
                    <a:pt x="608" y="460"/>
                  </a:lnTo>
                  <a:lnTo>
                    <a:pt x="608" y="460"/>
                  </a:lnTo>
                  <a:lnTo>
                    <a:pt x="610" y="456"/>
                  </a:lnTo>
                  <a:lnTo>
                    <a:pt x="612" y="454"/>
                  </a:lnTo>
                  <a:lnTo>
                    <a:pt x="614" y="454"/>
                  </a:lnTo>
                  <a:lnTo>
                    <a:pt x="614" y="454"/>
                  </a:lnTo>
                  <a:lnTo>
                    <a:pt x="628" y="454"/>
                  </a:lnTo>
                  <a:lnTo>
                    <a:pt x="636" y="456"/>
                  </a:lnTo>
                  <a:lnTo>
                    <a:pt x="640" y="458"/>
                  </a:lnTo>
                  <a:lnTo>
                    <a:pt x="642" y="460"/>
                  </a:lnTo>
                  <a:lnTo>
                    <a:pt x="642" y="460"/>
                  </a:lnTo>
                  <a:lnTo>
                    <a:pt x="644" y="462"/>
                  </a:lnTo>
                  <a:lnTo>
                    <a:pt x="646" y="462"/>
                  </a:lnTo>
                  <a:lnTo>
                    <a:pt x="646" y="462"/>
                  </a:lnTo>
                  <a:lnTo>
                    <a:pt x="652" y="460"/>
                  </a:lnTo>
                  <a:lnTo>
                    <a:pt x="658" y="464"/>
                  </a:lnTo>
                  <a:lnTo>
                    <a:pt x="662" y="468"/>
                  </a:lnTo>
                  <a:lnTo>
                    <a:pt x="664" y="474"/>
                  </a:lnTo>
                  <a:lnTo>
                    <a:pt x="664" y="474"/>
                  </a:lnTo>
                  <a:lnTo>
                    <a:pt x="664" y="484"/>
                  </a:lnTo>
                  <a:lnTo>
                    <a:pt x="668" y="492"/>
                  </a:lnTo>
                  <a:lnTo>
                    <a:pt x="678" y="510"/>
                  </a:lnTo>
                  <a:lnTo>
                    <a:pt x="678" y="510"/>
                  </a:lnTo>
                  <a:lnTo>
                    <a:pt x="682" y="502"/>
                  </a:lnTo>
                  <a:lnTo>
                    <a:pt x="682" y="496"/>
                  </a:lnTo>
                  <a:lnTo>
                    <a:pt x="682" y="488"/>
                  </a:lnTo>
                  <a:lnTo>
                    <a:pt x="680" y="482"/>
                  </a:lnTo>
                  <a:lnTo>
                    <a:pt x="680" y="482"/>
                  </a:lnTo>
                  <a:lnTo>
                    <a:pt x="674" y="460"/>
                  </a:lnTo>
                  <a:lnTo>
                    <a:pt x="672" y="452"/>
                  </a:lnTo>
                  <a:lnTo>
                    <a:pt x="672" y="444"/>
                  </a:lnTo>
                  <a:lnTo>
                    <a:pt x="676" y="438"/>
                  </a:lnTo>
                  <a:lnTo>
                    <a:pt x="682" y="432"/>
                  </a:lnTo>
                  <a:lnTo>
                    <a:pt x="700" y="416"/>
                  </a:lnTo>
                  <a:lnTo>
                    <a:pt x="700" y="416"/>
                  </a:lnTo>
                  <a:lnTo>
                    <a:pt x="706" y="410"/>
                  </a:lnTo>
                  <a:lnTo>
                    <a:pt x="712" y="402"/>
                  </a:lnTo>
                  <a:lnTo>
                    <a:pt x="714" y="398"/>
                  </a:lnTo>
                  <a:lnTo>
                    <a:pt x="714" y="394"/>
                  </a:lnTo>
                  <a:lnTo>
                    <a:pt x="714" y="388"/>
                  </a:lnTo>
                  <a:lnTo>
                    <a:pt x="712" y="382"/>
                  </a:lnTo>
                  <a:lnTo>
                    <a:pt x="712" y="382"/>
                  </a:lnTo>
                  <a:lnTo>
                    <a:pt x="712" y="378"/>
                  </a:lnTo>
                  <a:lnTo>
                    <a:pt x="712" y="378"/>
                  </a:lnTo>
                  <a:lnTo>
                    <a:pt x="710" y="376"/>
                  </a:lnTo>
                  <a:lnTo>
                    <a:pt x="710" y="376"/>
                  </a:lnTo>
                  <a:lnTo>
                    <a:pt x="712" y="370"/>
                  </a:lnTo>
                  <a:lnTo>
                    <a:pt x="712" y="364"/>
                  </a:lnTo>
                  <a:lnTo>
                    <a:pt x="712" y="364"/>
                  </a:lnTo>
                  <a:lnTo>
                    <a:pt x="712" y="362"/>
                  </a:lnTo>
                  <a:lnTo>
                    <a:pt x="712" y="362"/>
                  </a:lnTo>
                  <a:lnTo>
                    <a:pt x="714" y="360"/>
                  </a:lnTo>
                  <a:lnTo>
                    <a:pt x="714" y="360"/>
                  </a:lnTo>
                  <a:lnTo>
                    <a:pt x="714" y="368"/>
                  </a:lnTo>
                  <a:lnTo>
                    <a:pt x="714" y="372"/>
                  </a:lnTo>
                  <a:lnTo>
                    <a:pt x="716" y="376"/>
                  </a:lnTo>
                  <a:lnTo>
                    <a:pt x="716" y="376"/>
                  </a:lnTo>
                  <a:lnTo>
                    <a:pt x="722" y="372"/>
                  </a:lnTo>
                  <a:lnTo>
                    <a:pt x="722" y="368"/>
                  </a:lnTo>
                  <a:lnTo>
                    <a:pt x="720" y="364"/>
                  </a:lnTo>
                  <a:lnTo>
                    <a:pt x="720" y="362"/>
                  </a:lnTo>
                  <a:lnTo>
                    <a:pt x="720" y="362"/>
                  </a:lnTo>
                  <a:lnTo>
                    <a:pt x="726" y="362"/>
                  </a:lnTo>
                  <a:lnTo>
                    <a:pt x="728" y="360"/>
                  </a:lnTo>
                  <a:lnTo>
                    <a:pt x="730" y="356"/>
                  </a:lnTo>
                  <a:lnTo>
                    <a:pt x="730" y="352"/>
                  </a:lnTo>
                  <a:lnTo>
                    <a:pt x="730" y="352"/>
                  </a:lnTo>
                  <a:lnTo>
                    <a:pt x="730" y="350"/>
                  </a:lnTo>
                  <a:lnTo>
                    <a:pt x="732" y="348"/>
                  </a:lnTo>
                  <a:lnTo>
                    <a:pt x="736" y="348"/>
                  </a:lnTo>
                  <a:lnTo>
                    <a:pt x="736" y="348"/>
                  </a:lnTo>
                  <a:lnTo>
                    <a:pt x="734" y="344"/>
                  </a:lnTo>
                  <a:lnTo>
                    <a:pt x="736" y="342"/>
                  </a:lnTo>
                  <a:lnTo>
                    <a:pt x="744" y="342"/>
                  </a:lnTo>
                  <a:lnTo>
                    <a:pt x="744" y="342"/>
                  </a:lnTo>
                  <a:lnTo>
                    <a:pt x="754" y="338"/>
                  </a:lnTo>
                  <a:lnTo>
                    <a:pt x="754" y="338"/>
                  </a:lnTo>
                  <a:lnTo>
                    <a:pt x="756" y="338"/>
                  </a:lnTo>
                  <a:lnTo>
                    <a:pt x="756" y="334"/>
                  </a:lnTo>
                  <a:lnTo>
                    <a:pt x="756" y="334"/>
                  </a:lnTo>
                  <a:lnTo>
                    <a:pt x="754" y="328"/>
                  </a:lnTo>
                  <a:lnTo>
                    <a:pt x="756" y="322"/>
                  </a:lnTo>
                  <a:lnTo>
                    <a:pt x="760" y="318"/>
                  </a:lnTo>
                  <a:lnTo>
                    <a:pt x="764" y="314"/>
                  </a:lnTo>
                  <a:lnTo>
                    <a:pt x="764" y="314"/>
                  </a:lnTo>
                  <a:lnTo>
                    <a:pt x="776" y="308"/>
                  </a:lnTo>
                  <a:lnTo>
                    <a:pt x="786" y="302"/>
                  </a:lnTo>
                  <a:lnTo>
                    <a:pt x="786" y="302"/>
                  </a:lnTo>
                  <a:lnTo>
                    <a:pt x="790" y="300"/>
                  </a:lnTo>
                  <a:lnTo>
                    <a:pt x="796" y="298"/>
                  </a:lnTo>
                  <a:lnTo>
                    <a:pt x="802" y="298"/>
                  </a:lnTo>
                  <a:lnTo>
                    <a:pt x="810" y="302"/>
                  </a:lnTo>
                  <a:lnTo>
                    <a:pt x="810" y="302"/>
                  </a:lnTo>
                  <a:lnTo>
                    <a:pt x="804" y="302"/>
                  </a:lnTo>
                  <a:lnTo>
                    <a:pt x="800" y="302"/>
                  </a:lnTo>
                  <a:lnTo>
                    <a:pt x="794" y="308"/>
                  </a:lnTo>
                  <a:lnTo>
                    <a:pt x="794" y="308"/>
                  </a:lnTo>
                  <a:lnTo>
                    <a:pt x="792" y="312"/>
                  </a:lnTo>
                  <a:lnTo>
                    <a:pt x="794" y="316"/>
                  </a:lnTo>
                  <a:lnTo>
                    <a:pt x="794" y="316"/>
                  </a:lnTo>
                  <a:lnTo>
                    <a:pt x="798" y="318"/>
                  </a:lnTo>
                  <a:lnTo>
                    <a:pt x="800" y="316"/>
                  </a:lnTo>
                  <a:lnTo>
                    <a:pt x="800" y="316"/>
                  </a:lnTo>
                  <a:lnTo>
                    <a:pt x="804" y="310"/>
                  </a:lnTo>
                  <a:lnTo>
                    <a:pt x="810" y="308"/>
                  </a:lnTo>
                  <a:lnTo>
                    <a:pt x="822" y="304"/>
                  </a:lnTo>
                  <a:lnTo>
                    <a:pt x="822" y="304"/>
                  </a:lnTo>
                  <a:lnTo>
                    <a:pt x="826" y="302"/>
                  </a:lnTo>
                  <a:lnTo>
                    <a:pt x="828" y="300"/>
                  </a:lnTo>
                  <a:lnTo>
                    <a:pt x="828" y="298"/>
                  </a:lnTo>
                  <a:lnTo>
                    <a:pt x="828" y="298"/>
                  </a:lnTo>
                  <a:lnTo>
                    <a:pt x="826" y="296"/>
                  </a:lnTo>
                  <a:lnTo>
                    <a:pt x="824" y="296"/>
                  </a:lnTo>
                  <a:lnTo>
                    <a:pt x="820" y="296"/>
                  </a:lnTo>
                  <a:lnTo>
                    <a:pt x="820" y="296"/>
                  </a:lnTo>
                  <a:lnTo>
                    <a:pt x="814" y="294"/>
                  </a:lnTo>
                  <a:lnTo>
                    <a:pt x="808" y="292"/>
                  </a:lnTo>
                  <a:lnTo>
                    <a:pt x="802" y="288"/>
                  </a:lnTo>
                  <a:lnTo>
                    <a:pt x="800" y="282"/>
                  </a:lnTo>
                  <a:lnTo>
                    <a:pt x="800" y="282"/>
                  </a:lnTo>
                  <a:lnTo>
                    <a:pt x="800" y="278"/>
                  </a:lnTo>
                  <a:lnTo>
                    <a:pt x="798" y="276"/>
                  </a:lnTo>
                  <a:lnTo>
                    <a:pt x="792" y="274"/>
                  </a:lnTo>
                  <a:lnTo>
                    <a:pt x="792" y="274"/>
                  </a:lnTo>
                  <a:lnTo>
                    <a:pt x="796" y="272"/>
                  </a:lnTo>
                  <a:lnTo>
                    <a:pt x="796" y="272"/>
                  </a:lnTo>
                  <a:lnTo>
                    <a:pt x="802" y="268"/>
                  </a:lnTo>
                  <a:lnTo>
                    <a:pt x="804" y="266"/>
                  </a:lnTo>
                  <a:lnTo>
                    <a:pt x="806" y="264"/>
                  </a:lnTo>
                  <a:lnTo>
                    <a:pt x="806" y="264"/>
                  </a:lnTo>
                  <a:lnTo>
                    <a:pt x="804" y="260"/>
                  </a:lnTo>
                  <a:lnTo>
                    <a:pt x="800" y="260"/>
                  </a:lnTo>
                  <a:lnTo>
                    <a:pt x="794" y="260"/>
                  </a:lnTo>
                  <a:lnTo>
                    <a:pt x="794" y="260"/>
                  </a:lnTo>
                  <a:lnTo>
                    <a:pt x="786" y="262"/>
                  </a:lnTo>
                  <a:lnTo>
                    <a:pt x="786" y="262"/>
                  </a:lnTo>
                  <a:lnTo>
                    <a:pt x="766" y="270"/>
                  </a:lnTo>
                  <a:lnTo>
                    <a:pt x="766" y="270"/>
                  </a:lnTo>
                  <a:lnTo>
                    <a:pt x="778" y="258"/>
                  </a:lnTo>
                  <a:lnTo>
                    <a:pt x="790" y="250"/>
                  </a:lnTo>
                  <a:lnTo>
                    <a:pt x="796" y="248"/>
                  </a:lnTo>
                  <a:lnTo>
                    <a:pt x="804" y="246"/>
                  </a:lnTo>
                  <a:lnTo>
                    <a:pt x="810" y="246"/>
                  </a:lnTo>
                  <a:lnTo>
                    <a:pt x="818" y="248"/>
                  </a:lnTo>
                  <a:lnTo>
                    <a:pt x="818" y="248"/>
                  </a:lnTo>
                  <a:lnTo>
                    <a:pt x="826" y="248"/>
                  </a:lnTo>
                  <a:lnTo>
                    <a:pt x="834" y="248"/>
                  </a:lnTo>
                  <a:lnTo>
                    <a:pt x="846" y="242"/>
                  </a:lnTo>
                  <a:lnTo>
                    <a:pt x="858" y="236"/>
                  </a:lnTo>
                  <a:lnTo>
                    <a:pt x="864" y="232"/>
                  </a:lnTo>
                  <a:lnTo>
                    <a:pt x="870" y="232"/>
                  </a:lnTo>
                  <a:lnTo>
                    <a:pt x="870" y="232"/>
                  </a:lnTo>
                  <a:lnTo>
                    <a:pt x="870" y="230"/>
                  </a:lnTo>
                  <a:lnTo>
                    <a:pt x="872" y="230"/>
                  </a:lnTo>
                  <a:lnTo>
                    <a:pt x="872" y="226"/>
                  </a:lnTo>
                  <a:lnTo>
                    <a:pt x="872" y="226"/>
                  </a:lnTo>
                  <a:lnTo>
                    <a:pt x="870" y="218"/>
                  </a:lnTo>
                  <a:lnTo>
                    <a:pt x="866" y="214"/>
                  </a:lnTo>
                  <a:lnTo>
                    <a:pt x="854" y="208"/>
                  </a:lnTo>
                  <a:lnTo>
                    <a:pt x="854" y="208"/>
                  </a:lnTo>
                  <a:lnTo>
                    <a:pt x="856" y="206"/>
                  </a:lnTo>
                  <a:lnTo>
                    <a:pt x="856" y="206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58" y="204"/>
                  </a:lnTo>
                  <a:lnTo>
                    <a:pt x="842" y="198"/>
                  </a:lnTo>
                  <a:lnTo>
                    <a:pt x="842" y="198"/>
                  </a:lnTo>
                  <a:lnTo>
                    <a:pt x="832" y="192"/>
                  </a:lnTo>
                  <a:lnTo>
                    <a:pt x="828" y="188"/>
                  </a:lnTo>
                  <a:lnTo>
                    <a:pt x="826" y="184"/>
                  </a:lnTo>
                  <a:lnTo>
                    <a:pt x="826" y="184"/>
                  </a:lnTo>
                  <a:lnTo>
                    <a:pt x="824" y="174"/>
                  </a:lnTo>
                  <a:lnTo>
                    <a:pt x="818" y="166"/>
                  </a:lnTo>
                  <a:lnTo>
                    <a:pt x="812" y="158"/>
                  </a:lnTo>
                  <a:lnTo>
                    <a:pt x="808" y="150"/>
                  </a:lnTo>
                  <a:lnTo>
                    <a:pt x="808" y="150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800" y="148"/>
                  </a:lnTo>
                  <a:lnTo>
                    <a:pt x="798" y="152"/>
                  </a:lnTo>
                  <a:lnTo>
                    <a:pt x="798" y="152"/>
                  </a:lnTo>
                  <a:lnTo>
                    <a:pt x="796" y="158"/>
                  </a:lnTo>
                  <a:lnTo>
                    <a:pt x="790" y="162"/>
                  </a:lnTo>
                  <a:lnTo>
                    <a:pt x="786" y="164"/>
                  </a:lnTo>
                  <a:lnTo>
                    <a:pt x="780" y="164"/>
                  </a:lnTo>
                  <a:lnTo>
                    <a:pt x="780" y="164"/>
                  </a:lnTo>
                  <a:lnTo>
                    <a:pt x="776" y="164"/>
                  </a:lnTo>
                  <a:lnTo>
                    <a:pt x="770" y="160"/>
                  </a:lnTo>
                  <a:lnTo>
                    <a:pt x="766" y="156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4"/>
                  </a:lnTo>
                  <a:lnTo>
                    <a:pt x="760" y="138"/>
                  </a:lnTo>
                  <a:lnTo>
                    <a:pt x="756" y="136"/>
                  </a:lnTo>
                  <a:lnTo>
                    <a:pt x="750" y="134"/>
                  </a:lnTo>
                  <a:lnTo>
                    <a:pt x="750" y="134"/>
                  </a:lnTo>
                  <a:lnTo>
                    <a:pt x="746" y="130"/>
                  </a:lnTo>
                  <a:lnTo>
                    <a:pt x="740" y="126"/>
                  </a:lnTo>
                  <a:lnTo>
                    <a:pt x="736" y="124"/>
                  </a:lnTo>
                  <a:lnTo>
                    <a:pt x="730" y="124"/>
                  </a:lnTo>
                  <a:lnTo>
                    <a:pt x="718" y="124"/>
                  </a:lnTo>
                  <a:lnTo>
                    <a:pt x="706" y="122"/>
                  </a:lnTo>
                  <a:lnTo>
                    <a:pt x="706" y="122"/>
                  </a:lnTo>
                  <a:lnTo>
                    <a:pt x="704" y="120"/>
                  </a:lnTo>
                  <a:lnTo>
                    <a:pt x="702" y="122"/>
                  </a:lnTo>
                  <a:lnTo>
                    <a:pt x="700" y="124"/>
                  </a:lnTo>
                  <a:lnTo>
                    <a:pt x="700" y="130"/>
                  </a:lnTo>
                  <a:lnTo>
                    <a:pt x="700" y="130"/>
                  </a:lnTo>
                  <a:lnTo>
                    <a:pt x="702" y="136"/>
                  </a:lnTo>
                  <a:lnTo>
                    <a:pt x="704" y="142"/>
                  </a:lnTo>
                  <a:lnTo>
                    <a:pt x="704" y="148"/>
                  </a:lnTo>
                  <a:lnTo>
                    <a:pt x="704" y="150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698" y="156"/>
                  </a:lnTo>
                  <a:lnTo>
                    <a:pt x="698" y="160"/>
                  </a:lnTo>
                  <a:lnTo>
                    <a:pt x="698" y="162"/>
                  </a:lnTo>
                  <a:lnTo>
                    <a:pt x="702" y="166"/>
                  </a:lnTo>
                  <a:lnTo>
                    <a:pt x="702" y="166"/>
                  </a:lnTo>
                  <a:lnTo>
                    <a:pt x="710" y="172"/>
                  </a:lnTo>
                  <a:lnTo>
                    <a:pt x="712" y="180"/>
                  </a:lnTo>
                  <a:lnTo>
                    <a:pt x="712" y="184"/>
                  </a:lnTo>
                  <a:lnTo>
                    <a:pt x="710" y="188"/>
                  </a:lnTo>
                  <a:lnTo>
                    <a:pt x="706" y="192"/>
                  </a:lnTo>
                  <a:lnTo>
                    <a:pt x="702" y="194"/>
                  </a:lnTo>
                  <a:lnTo>
                    <a:pt x="702" y="194"/>
                  </a:lnTo>
                  <a:lnTo>
                    <a:pt x="694" y="200"/>
                  </a:lnTo>
                  <a:lnTo>
                    <a:pt x="692" y="204"/>
                  </a:lnTo>
                  <a:lnTo>
                    <a:pt x="690" y="206"/>
                  </a:lnTo>
                  <a:lnTo>
                    <a:pt x="692" y="214"/>
                  </a:lnTo>
                  <a:lnTo>
                    <a:pt x="694" y="222"/>
                  </a:lnTo>
                  <a:lnTo>
                    <a:pt x="694" y="222"/>
                  </a:lnTo>
                  <a:lnTo>
                    <a:pt x="696" y="226"/>
                  </a:lnTo>
                  <a:lnTo>
                    <a:pt x="696" y="226"/>
                  </a:lnTo>
                  <a:lnTo>
                    <a:pt x="694" y="230"/>
                  </a:lnTo>
                  <a:lnTo>
                    <a:pt x="692" y="232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4" y="238"/>
                  </a:lnTo>
                  <a:lnTo>
                    <a:pt x="682" y="238"/>
                  </a:lnTo>
                  <a:lnTo>
                    <a:pt x="678" y="234"/>
                  </a:lnTo>
                  <a:lnTo>
                    <a:pt x="678" y="234"/>
                  </a:lnTo>
                  <a:lnTo>
                    <a:pt x="672" y="228"/>
                  </a:lnTo>
                  <a:lnTo>
                    <a:pt x="668" y="220"/>
                  </a:lnTo>
                  <a:lnTo>
                    <a:pt x="666" y="212"/>
                  </a:lnTo>
                  <a:lnTo>
                    <a:pt x="666" y="204"/>
                  </a:lnTo>
                  <a:lnTo>
                    <a:pt x="666" y="204"/>
                  </a:lnTo>
                  <a:lnTo>
                    <a:pt x="664" y="200"/>
                  </a:lnTo>
                  <a:lnTo>
                    <a:pt x="664" y="198"/>
                  </a:lnTo>
                  <a:lnTo>
                    <a:pt x="658" y="198"/>
                  </a:lnTo>
                  <a:lnTo>
                    <a:pt x="658" y="198"/>
                  </a:lnTo>
                  <a:lnTo>
                    <a:pt x="648" y="196"/>
                  </a:lnTo>
                  <a:lnTo>
                    <a:pt x="638" y="192"/>
                  </a:lnTo>
                  <a:lnTo>
                    <a:pt x="618" y="184"/>
                  </a:lnTo>
                  <a:lnTo>
                    <a:pt x="618" y="184"/>
                  </a:lnTo>
                  <a:lnTo>
                    <a:pt x="606" y="178"/>
                  </a:lnTo>
                  <a:lnTo>
                    <a:pt x="598" y="176"/>
                  </a:lnTo>
                  <a:lnTo>
                    <a:pt x="592" y="178"/>
                  </a:lnTo>
                  <a:lnTo>
                    <a:pt x="592" y="178"/>
                  </a:lnTo>
                  <a:lnTo>
                    <a:pt x="588" y="174"/>
                  </a:lnTo>
                  <a:lnTo>
                    <a:pt x="580" y="166"/>
                  </a:lnTo>
                  <a:lnTo>
                    <a:pt x="568" y="150"/>
                  </a:lnTo>
                  <a:lnTo>
                    <a:pt x="568" y="150"/>
                  </a:lnTo>
                  <a:lnTo>
                    <a:pt x="570" y="140"/>
                  </a:lnTo>
                  <a:lnTo>
                    <a:pt x="576" y="130"/>
                  </a:lnTo>
                  <a:lnTo>
                    <a:pt x="586" y="122"/>
                  </a:lnTo>
                  <a:lnTo>
                    <a:pt x="596" y="116"/>
                  </a:lnTo>
                  <a:lnTo>
                    <a:pt x="596" y="116"/>
                  </a:lnTo>
                  <a:lnTo>
                    <a:pt x="598" y="116"/>
                  </a:lnTo>
                  <a:lnTo>
                    <a:pt x="600" y="114"/>
                  </a:lnTo>
                  <a:lnTo>
                    <a:pt x="600" y="114"/>
                  </a:lnTo>
                  <a:lnTo>
                    <a:pt x="604" y="108"/>
                  </a:lnTo>
                  <a:lnTo>
                    <a:pt x="606" y="104"/>
                  </a:lnTo>
                  <a:lnTo>
                    <a:pt x="610" y="104"/>
                  </a:lnTo>
                  <a:lnTo>
                    <a:pt x="610" y="104"/>
                  </a:lnTo>
                  <a:lnTo>
                    <a:pt x="616" y="104"/>
                  </a:lnTo>
                  <a:lnTo>
                    <a:pt x="620" y="102"/>
                  </a:lnTo>
                  <a:lnTo>
                    <a:pt x="624" y="98"/>
                  </a:lnTo>
                  <a:lnTo>
                    <a:pt x="628" y="94"/>
                  </a:lnTo>
                  <a:lnTo>
                    <a:pt x="628" y="94"/>
                  </a:lnTo>
                  <a:lnTo>
                    <a:pt x="628" y="92"/>
                  </a:lnTo>
                  <a:lnTo>
                    <a:pt x="628" y="92"/>
                  </a:lnTo>
                  <a:lnTo>
                    <a:pt x="630" y="90"/>
                  </a:lnTo>
                  <a:lnTo>
                    <a:pt x="632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2" y="80"/>
                  </a:lnTo>
                  <a:lnTo>
                    <a:pt x="644" y="82"/>
                  </a:lnTo>
                  <a:lnTo>
                    <a:pt x="648" y="82"/>
                  </a:lnTo>
                  <a:lnTo>
                    <a:pt x="652" y="80"/>
                  </a:lnTo>
                  <a:lnTo>
                    <a:pt x="652" y="80"/>
                  </a:lnTo>
                  <a:lnTo>
                    <a:pt x="656" y="80"/>
                  </a:lnTo>
                  <a:lnTo>
                    <a:pt x="656" y="80"/>
                  </a:lnTo>
                  <a:lnTo>
                    <a:pt x="664" y="78"/>
                  </a:lnTo>
                  <a:lnTo>
                    <a:pt x="668" y="74"/>
                  </a:lnTo>
                  <a:lnTo>
                    <a:pt x="668" y="70"/>
                  </a:lnTo>
                  <a:lnTo>
                    <a:pt x="666" y="62"/>
                  </a:lnTo>
                  <a:lnTo>
                    <a:pt x="666" y="62"/>
                  </a:lnTo>
                  <a:lnTo>
                    <a:pt x="666" y="60"/>
                  </a:lnTo>
                  <a:lnTo>
                    <a:pt x="666" y="60"/>
                  </a:lnTo>
                  <a:lnTo>
                    <a:pt x="672" y="54"/>
                  </a:lnTo>
                  <a:lnTo>
                    <a:pt x="672" y="54"/>
                  </a:lnTo>
                  <a:lnTo>
                    <a:pt x="670" y="52"/>
                  </a:lnTo>
                  <a:lnTo>
                    <a:pt x="666" y="50"/>
                  </a:lnTo>
                  <a:lnTo>
                    <a:pt x="662" y="48"/>
                  </a:lnTo>
                  <a:lnTo>
                    <a:pt x="662" y="48"/>
                  </a:lnTo>
                  <a:lnTo>
                    <a:pt x="662" y="44"/>
                  </a:lnTo>
                  <a:lnTo>
                    <a:pt x="662" y="44"/>
                  </a:lnTo>
                  <a:lnTo>
                    <a:pt x="676" y="44"/>
                  </a:lnTo>
                  <a:lnTo>
                    <a:pt x="690" y="42"/>
                  </a:lnTo>
                  <a:lnTo>
                    <a:pt x="704" y="44"/>
                  </a:lnTo>
                  <a:lnTo>
                    <a:pt x="710" y="46"/>
                  </a:lnTo>
                  <a:lnTo>
                    <a:pt x="716" y="50"/>
                  </a:lnTo>
                  <a:lnTo>
                    <a:pt x="716" y="50"/>
                  </a:lnTo>
                  <a:lnTo>
                    <a:pt x="716" y="52"/>
                  </a:lnTo>
                  <a:lnTo>
                    <a:pt x="714" y="52"/>
                  </a:lnTo>
                  <a:lnTo>
                    <a:pt x="712" y="54"/>
                  </a:lnTo>
                  <a:lnTo>
                    <a:pt x="712" y="56"/>
                  </a:lnTo>
                  <a:lnTo>
                    <a:pt x="712" y="56"/>
                  </a:lnTo>
                  <a:lnTo>
                    <a:pt x="720" y="54"/>
                  </a:lnTo>
                  <a:lnTo>
                    <a:pt x="720" y="54"/>
                  </a:lnTo>
                  <a:lnTo>
                    <a:pt x="726" y="56"/>
                  </a:lnTo>
                  <a:lnTo>
                    <a:pt x="732" y="58"/>
                  </a:lnTo>
                  <a:lnTo>
                    <a:pt x="738" y="62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42" y="70"/>
                  </a:lnTo>
                  <a:lnTo>
                    <a:pt x="742" y="74"/>
                  </a:lnTo>
                  <a:lnTo>
                    <a:pt x="742" y="74"/>
                  </a:lnTo>
                  <a:lnTo>
                    <a:pt x="738" y="76"/>
                  </a:lnTo>
                  <a:lnTo>
                    <a:pt x="734" y="80"/>
                  </a:lnTo>
                  <a:lnTo>
                    <a:pt x="730" y="82"/>
                  </a:lnTo>
                  <a:lnTo>
                    <a:pt x="730" y="86"/>
                  </a:lnTo>
                  <a:lnTo>
                    <a:pt x="732" y="88"/>
                  </a:lnTo>
                  <a:lnTo>
                    <a:pt x="732" y="88"/>
                  </a:lnTo>
                  <a:lnTo>
                    <a:pt x="728" y="90"/>
                  </a:lnTo>
                  <a:lnTo>
                    <a:pt x="728" y="90"/>
                  </a:lnTo>
                  <a:lnTo>
                    <a:pt x="724" y="92"/>
                  </a:lnTo>
                  <a:lnTo>
                    <a:pt x="722" y="92"/>
                  </a:lnTo>
                  <a:lnTo>
                    <a:pt x="722" y="94"/>
                  </a:lnTo>
                  <a:lnTo>
                    <a:pt x="722" y="94"/>
                  </a:lnTo>
                  <a:lnTo>
                    <a:pt x="718" y="94"/>
                  </a:lnTo>
                  <a:lnTo>
                    <a:pt x="716" y="94"/>
                  </a:lnTo>
                  <a:lnTo>
                    <a:pt x="710" y="92"/>
                  </a:lnTo>
                  <a:lnTo>
                    <a:pt x="710" y="92"/>
                  </a:lnTo>
                  <a:lnTo>
                    <a:pt x="702" y="92"/>
                  </a:lnTo>
                  <a:lnTo>
                    <a:pt x="700" y="94"/>
                  </a:lnTo>
                  <a:lnTo>
                    <a:pt x="700" y="98"/>
                  </a:lnTo>
                  <a:lnTo>
                    <a:pt x="700" y="98"/>
                  </a:lnTo>
                  <a:lnTo>
                    <a:pt x="700" y="100"/>
                  </a:lnTo>
                  <a:lnTo>
                    <a:pt x="702" y="102"/>
                  </a:lnTo>
                  <a:lnTo>
                    <a:pt x="708" y="102"/>
                  </a:lnTo>
                  <a:lnTo>
                    <a:pt x="708" y="102"/>
                  </a:lnTo>
                  <a:lnTo>
                    <a:pt x="732" y="98"/>
                  </a:lnTo>
                  <a:lnTo>
                    <a:pt x="732" y="98"/>
                  </a:lnTo>
                  <a:lnTo>
                    <a:pt x="742" y="108"/>
                  </a:lnTo>
                  <a:lnTo>
                    <a:pt x="754" y="116"/>
                  </a:lnTo>
                  <a:lnTo>
                    <a:pt x="754" y="116"/>
                  </a:lnTo>
                  <a:lnTo>
                    <a:pt x="772" y="122"/>
                  </a:lnTo>
                  <a:lnTo>
                    <a:pt x="792" y="126"/>
                  </a:lnTo>
                  <a:lnTo>
                    <a:pt x="792" y="126"/>
                  </a:lnTo>
                  <a:lnTo>
                    <a:pt x="788" y="122"/>
                  </a:lnTo>
                  <a:lnTo>
                    <a:pt x="782" y="118"/>
                  </a:lnTo>
                  <a:lnTo>
                    <a:pt x="778" y="114"/>
                  </a:lnTo>
                  <a:lnTo>
                    <a:pt x="774" y="110"/>
                  </a:lnTo>
                  <a:lnTo>
                    <a:pt x="774" y="110"/>
                  </a:lnTo>
                  <a:lnTo>
                    <a:pt x="780" y="110"/>
                  </a:lnTo>
                  <a:lnTo>
                    <a:pt x="784" y="112"/>
                  </a:lnTo>
                  <a:lnTo>
                    <a:pt x="788" y="114"/>
                  </a:lnTo>
                  <a:lnTo>
                    <a:pt x="792" y="116"/>
                  </a:lnTo>
                  <a:lnTo>
                    <a:pt x="792" y="116"/>
                  </a:lnTo>
                  <a:lnTo>
                    <a:pt x="798" y="118"/>
                  </a:lnTo>
                  <a:lnTo>
                    <a:pt x="800" y="118"/>
                  </a:lnTo>
                  <a:lnTo>
                    <a:pt x="800" y="116"/>
                  </a:lnTo>
                  <a:lnTo>
                    <a:pt x="800" y="116"/>
                  </a:lnTo>
                  <a:lnTo>
                    <a:pt x="802" y="110"/>
                  </a:lnTo>
                  <a:lnTo>
                    <a:pt x="802" y="108"/>
                  </a:lnTo>
                  <a:lnTo>
                    <a:pt x="802" y="106"/>
                  </a:lnTo>
                  <a:lnTo>
                    <a:pt x="802" y="106"/>
                  </a:lnTo>
                  <a:lnTo>
                    <a:pt x="796" y="102"/>
                  </a:lnTo>
                  <a:lnTo>
                    <a:pt x="794" y="98"/>
                  </a:lnTo>
                  <a:lnTo>
                    <a:pt x="790" y="96"/>
                  </a:lnTo>
                  <a:lnTo>
                    <a:pt x="790" y="96"/>
                  </a:lnTo>
                  <a:lnTo>
                    <a:pt x="786" y="94"/>
                  </a:lnTo>
                  <a:lnTo>
                    <a:pt x="782" y="92"/>
                  </a:lnTo>
                  <a:lnTo>
                    <a:pt x="780" y="88"/>
                  </a:lnTo>
                  <a:lnTo>
                    <a:pt x="782" y="82"/>
                  </a:lnTo>
                  <a:lnTo>
                    <a:pt x="782" y="82"/>
                  </a:lnTo>
                  <a:lnTo>
                    <a:pt x="782" y="80"/>
                  </a:lnTo>
                  <a:lnTo>
                    <a:pt x="784" y="78"/>
                  </a:lnTo>
                  <a:lnTo>
                    <a:pt x="788" y="80"/>
                  </a:lnTo>
                  <a:lnTo>
                    <a:pt x="792" y="82"/>
                  </a:lnTo>
                  <a:lnTo>
                    <a:pt x="796" y="84"/>
                  </a:lnTo>
                  <a:lnTo>
                    <a:pt x="796" y="84"/>
                  </a:lnTo>
                  <a:lnTo>
                    <a:pt x="798" y="84"/>
                  </a:lnTo>
                  <a:lnTo>
                    <a:pt x="798" y="84"/>
                  </a:lnTo>
                  <a:lnTo>
                    <a:pt x="802" y="92"/>
                  </a:lnTo>
                  <a:lnTo>
                    <a:pt x="806" y="94"/>
                  </a:lnTo>
                  <a:lnTo>
                    <a:pt x="812" y="92"/>
                  </a:lnTo>
                  <a:lnTo>
                    <a:pt x="816" y="88"/>
                  </a:lnTo>
                  <a:lnTo>
                    <a:pt x="816" y="88"/>
                  </a:lnTo>
                  <a:lnTo>
                    <a:pt x="822" y="84"/>
                  </a:lnTo>
                  <a:lnTo>
                    <a:pt x="826" y="80"/>
                  </a:lnTo>
                  <a:lnTo>
                    <a:pt x="826" y="78"/>
                  </a:lnTo>
                  <a:lnTo>
                    <a:pt x="826" y="78"/>
                  </a:lnTo>
                  <a:lnTo>
                    <a:pt x="824" y="76"/>
                  </a:lnTo>
                  <a:lnTo>
                    <a:pt x="822" y="76"/>
                  </a:lnTo>
                  <a:lnTo>
                    <a:pt x="820" y="76"/>
                  </a:lnTo>
                  <a:lnTo>
                    <a:pt x="816" y="76"/>
                  </a:lnTo>
                  <a:lnTo>
                    <a:pt x="816" y="76"/>
                  </a:lnTo>
                  <a:lnTo>
                    <a:pt x="810" y="72"/>
                  </a:lnTo>
                  <a:lnTo>
                    <a:pt x="810" y="72"/>
                  </a:lnTo>
                  <a:lnTo>
                    <a:pt x="802" y="66"/>
                  </a:lnTo>
                  <a:lnTo>
                    <a:pt x="794" y="64"/>
                  </a:lnTo>
                  <a:lnTo>
                    <a:pt x="784" y="62"/>
                  </a:lnTo>
                  <a:lnTo>
                    <a:pt x="776" y="60"/>
                  </a:lnTo>
                  <a:lnTo>
                    <a:pt x="776" y="60"/>
                  </a:lnTo>
                  <a:lnTo>
                    <a:pt x="774" y="54"/>
                  </a:lnTo>
                  <a:lnTo>
                    <a:pt x="774" y="54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2" y="52"/>
                  </a:lnTo>
                  <a:lnTo>
                    <a:pt x="774" y="48"/>
                  </a:lnTo>
                  <a:lnTo>
                    <a:pt x="774" y="48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74" y="40"/>
                  </a:lnTo>
                  <a:lnTo>
                    <a:pt x="774" y="40"/>
                  </a:lnTo>
                  <a:lnTo>
                    <a:pt x="772" y="38"/>
                  </a:lnTo>
                  <a:lnTo>
                    <a:pt x="768" y="36"/>
                  </a:lnTo>
                  <a:lnTo>
                    <a:pt x="762" y="36"/>
                  </a:lnTo>
                  <a:lnTo>
                    <a:pt x="762" y="36"/>
                  </a:lnTo>
                  <a:lnTo>
                    <a:pt x="756" y="36"/>
                  </a:lnTo>
                  <a:lnTo>
                    <a:pt x="754" y="36"/>
                  </a:lnTo>
                  <a:lnTo>
                    <a:pt x="752" y="32"/>
                  </a:lnTo>
                  <a:lnTo>
                    <a:pt x="752" y="32"/>
                  </a:lnTo>
                  <a:lnTo>
                    <a:pt x="750" y="28"/>
                  </a:lnTo>
                  <a:lnTo>
                    <a:pt x="746" y="26"/>
                  </a:lnTo>
                  <a:lnTo>
                    <a:pt x="742" y="26"/>
                  </a:lnTo>
                  <a:lnTo>
                    <a:pt x="738" y="28"/>
                  </a:lnTo>
                  <a:lnTo>
                    <a:pt x="738" y="28"/>
                  </a:lnTo>
                  <a:lnTo>
                    <a:pt x="734" y="30"/>
                  </a:lnTo>
                  <a:lnTo>
                    <a:pt x="732" y="28"/>
                  </a:lnTo>
                  <a:lnTo>
                    <a:pt x="728" y="26"/>
                  </a:lnTo>
                  <a:lnTo>
                    <a:pt x="724" y="28"/>
                  </a:lnTo>
                  <a:lnTo>
                    <a:pt x="724" y="28"/>
                  </a:lnTo>
                  <a:lnTo>
                    <a:pt x="722" y="20"/>
                  </a:lnTo>
                  <a:lnTo>
                    <a:pt x="718" y="18"/>
                  </a:lnTo>
                  <a:lnTo>
                    <a:pt x="708" y="14"/>
                  </a:lnTo>
                  <a:lnTo>
                    <a:pt x="708" y="14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0" y="12"/>
                  </a:lnTo>
                  <a:lnTo>
                    <a:pt x="710" y="10"/>
                  </a:lnTo>
                  <a:lnTo>
                    <a:pt x="708" y="8"/>
                  </a:lnTo>
                  <a:lnTo>
                    <a:pt x="708" y="8"/>
                  </a:lnTo>
                  <a:lnTo>
                    <a:pt x="700" y="6"/>
                  </a:lnTo>
                  <a:lnTo>
                    <a:pt x="694" y="4"/>
                  </a:lnTo>
                  <a:lnTo>
                    <a:pt x="680" y="6"/>
                  </a:lnTo>
                  <a:lnTo>
                    <a:pt x="680" y="6"/>
                  </a:lnTo>
                  <a:lnTo>
                    <a:pt x="678" y="6"/>
                  </a:lnTo>
                  <a:lnTo>
                    <a:pt x="678" y="8"/>
                  </a:lnTo>
                  <a:lnTo>
                    <a:pt x="680" y="10"/>
                  </a:lnTo>
                  <a:lnTo>
                    <a:pt x="680" y="10"/>
                  </a:lnTo>
                  <a:lnTo>
                    <a:pt x="672" y="6"/>
                  </a:lnTo>
                  <a:lnTo>
                    <a:pt x="666" y="4"/>
                  </a:lnTo>
                  <a:lnTo>
                    <a:pt x="658" y="6"/>
                  </a:lnTo>
                  <a:lnTo>
                    <a:pt x="650" y="8"/>
                  </a:lnTo>
                  <a:lnTo>
                    <a:pt x="650" y="8"/>
                  </a:lnTo>
                  <a:lnTo>
                    <a:pt x="646" y="10"/>
                  </a:lnTo>
                  <a:lnTo>
                    <a:pt x="644" y="14"/>
                  </a:lnTo>
                  <a:lnTo>
                    <a:pt x="640" y="24"/>
                  </a:lnTo>
                  <a:lnTo>
                    <a:pt x="640" y="24"/>
                  </a:lnTo>
                  <a:lnTo>
                    <a:pt x="644" y="24"/>
                  </a:lnTo>
                  <a:lnTo>
                    <a:pt x="646" y="26"/>
                  </a:lnTo>
                  <a:lnTo>
                    <a:pt x="646" y="26"/>
                  </a:lnTo>
                  <a:lnTo>
                    <a:pt x="648" y="30"/>
                  </a:lnTo>
                  <a:lnTo>
                    <a:pt x="646" y="32"/>
                  </a:lnTo>
                  <a:lnTo>
                    <a:pt x="646" y="32"/>
                  </a:lnTo>
                  <a:lnTo>
                    <a:pt x="642" y="32"/>
                  </a:lnTo>
                  <a:lnTo>
                    <a:pt x="642" y="30"/>
                  </a:lnTo>
                  <a:lnTo>
                    <a:pt x="642" y="28"/>
                  </a:lnTo>
                  <a:lnTo>
                    <a:pt x="640" y="26"/>
                  </a:lnTo>
                  <a:lnTo>
                    <a:pt x="640" y="26"/>
                  </a:lnTo>
                  <a:lnTo>
                    <a:pt x="634" y="20"/>
                  </a:lnTo>
                  <a:lnTo>
                    <a:pt x="632" y="16"/>
                  </a:lnTo>
                  <a:lnTo>
                    <a:pt x="634" y="10"/>
                  </a:lnTo>
                  <a:lnTo>
                    <a:pt x="642" y="4"/>
                  </a:lnTo>
                  <a:lnTo>
                    <a:pt x="642" y="4"/>
                  </a:lnTo>
                  <a:lnTo>
                    <a:pt x="636" y="2"/>
                  </a:lnTo>
                  <a:lnTo>
                    <a:pt x="630" y="2"/>
                  </a:lnTo>
                  <a:lnTo>
                    <a:pt x="620" y="6"/>
                  </a:lnTo>
                  <a:lnTo>
                    <a:pt x="620" y="6"/>
                  </a:lnTo>
                  <a:lnTo>
                    <a:pt x="614" y="10"/>
                  </a:lnTo>
                  <a:lnTo>
                    <a:pt x="610" y="14"/>
                  </a:lnTo>
                  <a:lnTo>
                    <a:pt x="606" y="20"/>
                  </a:lnTo>
                  <a:lnTo>
                    <a:pt x="606" y="26"/>
                  </a:lnTo>
                  <a:lnTo>
                    <a:pt x="606" y="26"/>
                  </a:lnTo>
                  <a:lnTo>
                    <a:pt x="608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0" y="32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12" y="32"/>
                  </a:lnTo>
                  <a:lnTo>
                    <a:pt x="612" y="32"/>
                  </a:lnTo>
                  <a:lnTo>
                    <a:pt x="612" y="34"/>
                  </a:lnTo>
                  <a:lnTo>
                    <a:pt x="614" y="36"/>
                  </a:lnTo>
                  <a:lnTo>
                    <a:pt x="616" y="38"/>
                  </a:lnTo>
                  <a:lnTo>
                    <a:pt x="616" y="38"/>
                  </a:lnTo>
                  <a:lnTo>
                    <a:pt x="622" y="40"/>
                  </a:lnTo>
                  <a:lnTo>
                    <a:pt x="626" y="40"/>
                  </a:lnTo>
                  <a:lnTo>
                    <a:pt x="632" y="40"/>
                  </a:lnTo>
                  <a:lnTo>
                    <a:pt x="638" y="42"/>
                  </a:lnTo>
                  <a:lnTo>
                    <a:pt x="638" y="42"/>
                  </a:lnTo>
                  <a:lnTo>
                    <a:pt x="640" y="48"/>
                  </a:lnTo>
                  <a:lnTo>
                    <a:pt x="640" y="50"/>
                  </a:lnTo>
                  <a:lnTo>
                    <a:pt x="642" y="52"/>
                  </a:lnTo>
                  <a:lnTo>
                    <a:pt x="642" y="52"/>
                  </a:lnTo>
                  <a:lnTo>
                    <a:pt x="646" y="54"/>
                  </a:lnTo>
                  <a:lnTo>
                    <a:pt x="646" y="54"/>
                  </a:lnTo>
                  <a:lnTo>
                    <a:pt x="644" y="56"/>
                  </a:lnTo>
                  <a:lnTo>
                    <a:pt x="644" y="56"/>
                  </a:lnTo>
                  <a:lnTo>
                    <a:pt x="640" y="58"/>
                  </a:lnTo>
                  <a:lnTo>
                    <a:pt x="638" y="60"/>
                  </a:lnTo>
                  <a:lnTo>
                    <a:pt x="632" y="66"/>
                  </a:lnTo>
                  <a:lnTo>
                    <a:pt x="632" y="66"/>
                  </a:lnTo>
                  <a:lnTo>
                    <a:pt x="630" y="70"/>
                  </a:lnTo>
                  <a:lnTo>
                    <a:pt x="628" y="72"/>
                  </a:lnTo>
                  <a:lnTo>
                    <a:pt x="626" y="70"/>
                  </a:lnTo>
                  <a:lnTo>
                    <a:pt x="626" y="70"/>
                  </a:lnTo>
                  <a:lnTo>
                    <a:pt x="620" y="68"/>
                  </a:lnTo>
                  <a:lnTo>
                    <a:pt x="618" y="64"/>
                  </a:lnTo>
                  <a:lnTo>
                    <a:pt x="620" y="60"/>
                  </a:lnTo>
                  <a:lnTo>
                    <a:pt x="620" y="60"/>
                  </a:lnTo>
                  <a:lnTo>
                    <a:pt x="622" y="58"/>
                  </a:lnTo>
                  <a:lnTo>
                    <a:pt x="620" y="56"/>
                  </a:lnTo>
                  <a:lnTo>
                    <a:pt x="616" y="54"/>
                  </a:lnTo>
                  <a:lnTo>
                    <a:pt x="616" y="54"/>
                  </a:lnTo>
                  <a:lnTo>
                    <a:pt x="612" y="52"/>
                  </a:lnTo>
                  <a:lnTo>
                    <a:pt x="610" y="52"/>
                  </a:lnTo>
                  <a:lnTo>
                    <a:pt x="608" y="54"/>
                  </a:lnTo>
                  <a:lnTo>
                    <a:pt x="608" y="54"/>
                  </a:lnTo>
                  <a:lnTo>
                    <a:pt x="606" y="58"/>
                  </a:lnTo>
                  <a:lnTo>
                    <a:pt x="602" y="60"/>
                  </a:lnTo>
                  <a:lnTo>
                    <a:pt x="602" y="60"/>
                  </a:lnTo>
                  <a:lnTo>
                    <a:pt x="598" y="52"/>
                  </a:lnTo>
                  <a:lnTo>
                    <a:pt x="594" y="48"/>
                  </a:lnTo>
                  <a:lnTo>
                    <a:pt x="588" y="48"/>
                  </a:lnTo>
                  <a:lnTo>
                    <a:pt x="588" y="48"/>
                  </a:lnTo>
                  <a:lnTo>
                    <a:pt x="586" y="46"/>
                  </a:lnTo>
                  <a:lnTo>
                    <a:pt x="586" y="44"/>
                  </a:lnTo>
                  <a:lnTo>
                    <a:pt x="586" y="44"/>
                  </a:lnTo>
                  <a:lnTo>
                    <a:pt x="586" y="36"/>
                  </a:lnTo>
                  <a:lnTo>
                    <a:pt x="584" y="32"/>
                  </a:lnTo>
                  <a:lnTo>
                    <a:pt x="578" y="28"/>
                  </a:lnTo>
                  <a:lnTo>
                    <a:pt x="570" y="24"/>
                  </a:lnTo>
                  <a:lnTo>
                    <a:pt x="570" y="24"/>
                  </a:lnTo>
                  <a:lnTo>
                    <a:pt x="576" y="18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0" y="14"/>
                  </a:lnTo>
                  <a:lnTo>
                    <a:pt x="588" y="14"/>
                  </a:lnTo>
                  <a:lnTo>
                    <a:pt x="592" y="12"/>
                  </a:lnTo>
                  <a:lnTo>
                    <a:pt x="602" y="2"/>
                  </a:lnTo>
                  <a:lnTo>
                    <a:pt x="602" y="2"/>
                  </a:lnTo>
                  <a:lnTo>
                    <a:pt x="578" y="0"/>
                  </a:lnTo>
                  <a:lnTo>
                    <a:pt x="578" y="0"/>
                  </a:lnTo>
                  <a:lnTo>
                    <a:pt x="568" y="0"/>
                  </a:lnTo>
                  <a:lnTo>
                    <a:pt x="564" y="4"/>
                  </a:lnTo>
                  <a:lnTo>
                    <a:pt x="562" y="8"/>
                  </a:lnTo>
                  <a:lnTo>
                    <a:pt x="566" y="18"/>
                  </a:lnTo>
                  <a:lnTo>
                    <a:pt x="566" y="18"/>
                  </a:lnTo>
                  <a:lnTo>
                    <a:pt x="566" y="24"/>
                  </a:lnTo>
                  <a:lnTo>
                    <a:pt x="566" y="24"/>
                  </a:lnTo>
                  <a:lnTo>
                    <a:pt x="560" y="28"/>
                  </a:lnTo>
                  <a:lnTo>
                    <a:pt x="556" y="32"/>
                  </a:lnTo>
                  <a:lnTo>
                    <a:pt x="556" y="38"/>
                  </a:lnTo>
                  <a:lnTo>
                    <a:pt x="558" y="44"/>
                  </a:lnTo>
                  <a:lnTo>
                    <a:pt x="558" y="44"/>
                  </a:lnTo>
                  <a:lnTo>
                    <a:pt x="568" y="46"/>
                  </a:lnTo>
                  <a:lnTo>
                    <a:pt x="572" y="50"/>
                  </a:lnTo>
                  <a:lnTo>
                    <a:pt x="576" y="54"/>
                  </a:lnTo>
                  <a:lnTo>
                    <a:pt x="576" y="54"/>
                  </a:lnTo>
                  <a:lnTo>
                    <a:pt x="576" y="56"/>
                  </a:lnTo>
                  <a:lnTo>
                    <a:pt x="574" y="60"/>
                  </a:lnTo>
                  <a:lnTo>
                    <a:pt x="574" y="60"/>
                  </a:lnTo>
                  <a:lnTo>
                    <a:pt x="568" y="64"/>
                  </a:lnTo>
                  <a:lnTo>
                    <a:pt x="564" y="66"/>
                  </a:lnTo>
                  <a:lnTo>
                    <a:pt x="562" y="70"/>
                  </a:lnTo>
                  <a:lnTo>
                    <a:pt x="562" y="70"/>
                  </a:lnTo>
                  <a:lnTo>
                    <a:pt x="562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6" y="70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4"/>
                  </a:lnTo>
                  <a:lnTo>
                    <a:pt x="558" y="64"/>
                  </a:lnTo>
                  <a:lnTo>
                    <a:pt x="558" y="64"/>
                  </a:lnTo>
                  <a:lnTo>
                    <a:pt x="556" y="62"/>
                  </a:lnTo>
                  <a:lnTo>
                    <a:pt x="556" y="62"/>
                  </a:lnTo>
                  <a:lnTo>
                    <a:pt x="554" y="62"/>
                  </a:lnTo>
                  <a:lnTo>
                    <a:pt x="552" y="62"/>
                  </a:lnTo>
                  <a:lnTo>
                    <a:pt x="552" y="60"/>
                  </a:lnTo>
                  <a:lnTo>
                    <a:pt x="552" y="60"/>
                  </a:lnTo>
                  <a:lnTo>
                    <a:pt x="562" y="56"/>
                  </a:lnTo>
                  <a:lnTo>
                    <a:pt x="562" y="56"/>
                  </a:lnTo>
                  <a:lnTo>
                    <a:pt x="556" y="50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8" y="46"/>
                  </a:lnTo>
                  <a:lnTo>
                    <a:pt x="544" y="44"/>
                  </a:lnTo>
                  <a:lnTo>
                    <a:pt x="540" y="48"/>
                  </a:lnTo>
                  <a:lnTo>
                    <a:pt x="536" y="52"/>
                  </a:lnTo>
                  <a:lnTo>
                    <a:pt x="534" y="52"/>
                  </a:lnTo>
                  <a:lnTo>
                    <a:pt x="530" y="52"/>
                  </a:lnTo>
                  <a:lnTo>
                    <a:pt x="530" y="52"/>
                  </a:lnTo>
                  <a:lnTo>
                    <a:pt x="538" y="54"/>
                  </a:lnTo>
                  <a:lnTo>
                    <a:pt x="542" y="56"/>
                  </a:lnTo>
                  <a:lnTo>
                    <a:pt x="544" y="60"/>
                  </a:lnTo>
                  <a:lnTo>
                    <a:pt x="544" y="60"/>
                  </a:lnTo>
                  <a:lnTo>
                    <a:pt x="542" y="60"/>
                  </a:lnTo>
                  <a:lnTo>
                    <a:pt x="540" y="62"/>
                  </a:lnTo>
                  <a:lnTo>
                    <a:pt x="538" y="66"/>
                  </a:lnTo>
                  <a:lnTo>
                    <a:pt x="538" y="66"/>
                  </a:lnTo>
                  <a:lnTo>
                    <a:pt x="510" y="66"/>
                  </a:lnTo>
                  <a:lnTo>
                    <a:pt x="498" y="64"/>
                  </a:lnTo>
                  <a:lnTo>
                    <a:pt x="484" y="60"/>
                  </a:lnTo>
                  <a:lnTo>
                    <a:pt x="484" y="60"/>
                  </a:lnTo>
                  <a:lnTo>
                    <a:pt x="482" y="56"/>
                  </a:lnTo>
                  <a:lnTo>
                    <a:pt x="480" y="54"/>
                  </a:lnTo>
                  <a:lnTo>
                    <a:pt x="474" y="56"/>
                  </a:lnTo>
                  <a:lnTo>
                    <a:pt x="474" y="56"/>
                  </a:lnTo>
                  <a:lnTo>
                    <a:pt x="464" y="58"/>
                  </a:lnTo>
                  <a:lnTo>
                    <a:pt x="464" y="58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2" y="60"/>
                  </a:lnTo>
                  <a:lnTo>
                    <a:pt x="466" y="62"/>
                  </a:lnTo>
                  <a:lnTo>
                    <a:pt x="466" y="62"/>
                  </a:lnTo>
                  <a:lnTo>
                    <a:pt x="468" y="64"/>
                  </a:lnTo>
                  <a:lnTo>
                    <a:pt x="468" y="64"/>
                  </a:lnTo>
                  <a:lnTo>
                    <a:pt x="468" y="68"/>
                  </a:lnTo>
                  <a:lnTo>
                    <a:pt x="468" y="68"/>
                  </a:lnTo>
                  <a:lnTo>
                    <a:pt x="464" y="72"/>
                  </a:lnTo>
                  <a:lnTo>
                    <a:pt x="464" y="72"/>
                  </a:lnTo>
                  <a:lnTo>
                    <a:pt x="452" y="66"/>
                  </a:lnTo>
                  <a:lnTo>
                    <a:pt x="446" y="66"/>
                  </a:lnTo>
                  <a:lnTo>
                    <a:pt x="440" y="66"/>
                  </a:lnTo>
                  <a:lnTo>
                    <a:pt x="440" y="66"/>
                  </a:lnTo>
                  <a:lnTo>
                    <a:pt x="424" y="68"/>
                  </a:lnTo>
                  <a:lnTo>
                    <a:pt x="408" y="66"/>
                  </a:lnTo>
                  <a:lnTo>
                    <a:pt x="408" y="66"/>
                  </a:lnTo>
                  <a:lnTo>
                    <a:pt x="410" y="62"/>
                  </a:lnTo>
                  <a:lnTo>
                    <a:pt x="412" y="62"/>
                  </a:lnTo>
                  <a:lnTo>
                    <a:pt x="414" y="60"/>
                  </a:lnTo>
                  <a:lnTo>
                    <a:pt x="416" y="60"/>
                  </a:lnTo>
                  <a:lnTo>
                    <a:pt x="416" y="60"/>
                  </a:lnTo>
                  <a:lnTo>
                    <a:pt x="412" y="56"/>
                  </a:lnTo>
                  <a:lnTo>
                    <a:pt x="406" y="54"/>
                  </a:lnTo>
                  <a:lnTo>
                    <a:pt x="406" y="54"/>
                  </a:lnTo>
                  <a:lnTo>
                    <a:pt x="398" y="54"/>
                  </a:lnTo>
                  <a:lnTo>
                    <a:pt x="390" y="54"/>
                  </a:lnTo>
                  <a:lnTo>
                    <a:pt x="374" y="50"/>
                  </a:lnTo>
                  <a:lnTo>
                    <a:pt x="374" y="50"/>
                  </a:lnTo>
                  <a:lnTo>
                    <a:pt x="358" y="46"/>
                  </a:lnTo>
                  <a:lnTo>
                    <a:pt x="350" y="46"/>
                  </a:lnTo>
                  <a:lnTo>
                    <a:pt x="348" y="46"/>
                  </a:lnTo>
                  <a:lnTo>
                    <a:pt x="344" y="50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8" y="48"/>
                  </a:lnTo>
                  <a:lnTo>
                    <a:pt x="338" y="48"/>
                  </a:lnTo>
                  <a:lnTo>
                    <a:pt x="336" y="44"/>
                  </a:lnTo>
                  <a:lnTo>
                    <a:pt x="334" y="44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6" y="50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18" y="44"/>
                  </a:lnTo>
                  <a:lnTo>
                    <a:pt x="314" y="42"/>
                  </a:lnTo>
                  <a:lnTo>
                    <a:pt x="308" y="42"/>
                  </a:lnTo>
                  <a:lnTo>
                    <a:pt x="302" y="46"/>
                  </a:lnTo>
                  <a:lnTo>
                    <a:pt x="302" y="46"/>
                  </a:lnTo>
                  <a:lnTo>
                    <a:pt x="296" y="44"/>
                  </a:lnTo>
                  <a:lnTo>
                    <a:pt x="296" y="44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90" y="48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80" y="46"/>
                  </a:lnTo>
                  <a:lnTo>
                    <a:pt x="278" y="44"/>
                  </a:lnTo>
                  <a:lnTo>
                    <a:pt x="274" y="46"/>
                  </a:lnTo>
                  <a:lnTo>
                    <a:pt x="274" y="46"/>
                  </a:lnTo>
                  <a:lnTo>
                    <a:pt x="268" y="48"/>
                  </a:lnTo>
                  <a:lnTo>
                    <a:pt x="264" y="48"/>
                  </a:lnTo>
                  <a:lnTo>
                    <a:pt x="258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6" y="54"/>
                  </a:lnTo>
                  <a:lnTo>
                    <a:pt x="238" y="54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02" y="46"/>
                  </a:lnTo>
                  <a:lnTo>
                    <a:pt x="192" y="44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66" y="42"/>
                  </a:lnTo>
                  <a:lnTo>
                    <a:pt x="152" y="42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96" y="32"/>
                  </a:lnTo>
                  <a:lnTo>
                    <a:pt x="82" y="32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52" y="38"/>
                  </a:lnTo>
                  <a:lnTo>
                    <a:pt x="44" y="40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84"/>
                  </a:lnTo>
                  <a:lnTo>
                    <a:pt x="40" y="86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26" y="80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6" y="90"/>
                  </a:lnTo>
                  <a:lnTo>
                    <a:pt x="8" y="94"/>
                  </a:lnTo>
                  <a:lnTo>
                    <a:pt x="10" y="98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100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6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36" y="114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18" y="122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8" y="134"/>
                  </a:lnTo>
                  <a:lnTo>
                    <a:pt x="20" y="140"/>
                  </a:lnTo>
                  <a:lnTo>
                    <a:pt x="22" y="144"/>
                  </a:lnTo>
                  <a:lnTo>
                    <a:pt x="28" y="146"/>
                  </a:lnTo>
                  <a:lnTo>
                    <a:pt x="28" y="146"/>
                  </a:lnTo>
                  <a:lnTo>
                    <a:pt x="40" y="148"/>
                  </a:lnTo>
                  <a:lnTo>
                    <a:pt x="46" y="152"/>
                  </a:lnTo>
                  <a:lnTo>
                    <a:pt x="46" y="154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6" y="158"/>
                  </a:lnTo>
                  <a:lnTo>
                    <a:pt x="66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0" y="166"/>
                  </a:lnTo>
                  <a:lnTo>
                    <a:pt x="74" y="174"/>
                  </a:lnTo>
                  <a:lnTo>
                    <a:pt x="68" y="180"/>
                  </a:lnTo>
                  <a:lnTo>
                    <a:pt x="60" y="184"/>
                  </a:lnTo>
                  <a:lnTo>
                    <a:pt x="60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8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4" y="19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98" y="168"/>
                  </a:lnTo>
                  <a:lnTo>
                    <a:pt x="98" y="168"/>
                  </a:lnTo>
                  <a:lnTo>
                    <a:pt x="104" y="164"/>
                  </a:lnTo>
                  <a:lnTo>
                    <a:pt x="106" y="160"/>
                  </a:lnTo>
                  <a:lnTo>
                    <a:pt x="106" y="156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6" y="154"/>
                  </a:lnTo>
                  <a:lnTo>
                    <a:pt x="112" y="150"/>
                  </a:lnTo>
                  <a:lnTo>
                    <a:pt x="118" y="144"/>
                  </a:lnTo>
                  <a:lnTo>
                    <a:pt x="122" y="140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4" y="148"/>
                  </a:lnTo>
                  <a:lnTo>
                    <a:pt x="124" y="150"/>
                  </a:lnTo>
                  <a:lnTo>
                    <a:pt x="126" y="152"/>
                  </a:lnTo>
                  <a:lnTo>
                    <a:pt x="124" y="156"/>
                  </a:lnTo>
                  <a:lnTo>
                    <a:pt x="124" y="156"/>
                  </a:lnTo>
                  <a:lnTo>
                    <a:pt x="128" y="156"/>
                  </a:lnTo>
                  <a:lnTo>
                    <a:pt x="128" y="154"/>
                  </a:lnTo>
                  <a:lnTo>
                    <a:pt x="130" y="152"/>
                  </a:lnTo>
                  <a:lnTo>
                    <a:pt x="132" y="150"/>
                  </a:lnTo>
                  <a:lnTo>
                    <a:pt x="132" y="150"/>
                  </a:lnTo>
                  <a:lnTo>
                    <a:pt x="142" y="148"/>
                  </a:lnTo>
                  <a:lnTo>
                    <a:pt x="148" y="146"/>
                  </a:lnTo>
                  <a:lnTo>
                    <a:pt x="150" y="142"/>
                  </a:lnTo>
                  <a:lnTo>
                    <a:pt x="150" y="142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80" y="144"/>
                  </a:lnTo>
                  <a:lnTo>
                    <a:pt x="190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10" y="148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30" y="156"/>
                  </a:lnTo>
                  <a:lnTo>
                    <a:pt x="240" y="164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4" y="168"/>
                  </a:lnTo>
                  <a:lnTo>
                    <a:pt x="246" y="166"/>
                  </a:lnTo>
                  <a:lnTo>
                    <a:pt x="250" y="166"/>
                  </a:lnTo>
                  <a:lnTo>
                    <a:pt x="250" y="166"/>
                  </a:lnTo>
                  <a:lnTo>
                    <a:pt x="252" y="166"/>
                  </a:lnTo>
                  <a:lnTo>
                    <a:pt x="252" y="166"/>
                  </a:lnTo>
                  <a:lnTo>
                    <a:pt x="258" y="164"/>
                  </a:lnTo>
                  <a:lnTo>
                    <a:pt x="258" y="164"/>
                  </a:lnTo>
                  <a:lnTo>
                    <a:pt x="262" y="164"/>
                  </a:lnTo>
                  <a:lnTo>
                    <a:pt x="264" y="168"/>
                  </a:lnTo>
                  <a:lnTo>
                    <a:pt x="264" y="168"/>
                  </a:lnTo>
                  <a:lnTo>
                    <a:pt x="266" y="170"/>
                  </a:lnTo>
                  <a:lnTo>
                    <a:pt x="268" y="172"/>
                  </a:lnTo>
                  <a:lnTo>
                    <a:pt x="270" y="178"/>
                  </a:lnTo>
                  <a:lnTo>
                    <a:pt x="270" y="178"/>
                  </a:lnTo>
                  <a:lnTo>
                    <a:pt x="272" y="180"/>
                  </a:lnTo>
                  <a:lnTo>
                    <a:pt x="272" y="180"/>
                  </a:lnTo>
                  <a:lnTo>
                    <a:pt x="276" y="182"/>
                  </a:lnTo>
                  <a:lnTo>
                    <a:pt x="276" y="186"/>
                  </a:lnTo>
                  <a:lnTo>
                    <a:pt x="276" y="186"/>
                  </a:lnTo>
                  <a:lnTo>
                    <a:pt x="282" y="190"/>
                  </a:lnTo>
                  <a:lnTo>
                    <a:pt x="282" y="194"/>
                  </a:lnTo>
                  <a:lnTo>
                    <a:pt x="282" y="194"/>
                  </a:lnTo>
                  <a:lnTo>
                    <a:pt x="284" y="194"/>
                  </a:lnTo>
                  <a:lnTo>
                    <a:pt x="286" y="196"/>
                  </a:lnTo>
                  <a:lnTo>
                    <a:pt x="286" y="200"/>
                  </a:lnTo>
                  <a:lnTo>
                    <a:pt x="286" y="200"/>
                  </a:lnTo>
                  <a:lnTo>
                    <a:pt x="288" y="202"/>
                  </a:lnTo>
                  <a:lnTo>
                    <a:pt x="292" y="206"/>
                  </a:lnTo>
                  <a:lnTo>
                    <a:pt x="292" y="206"/>
                  </a:lnTo>
                  <a:lnTo>
                    <a:pt x="294" y="208"/>
                  </a:lnTo>
                  <a:lnTo>
                    <a:pt x="294" y="210"/>
                  </a:lnTo>
                  <a:lnTo>
                    <a:pt x="296" y="214"/>
                  </a:lnTo>
                  <a:lnTo>
                    <a:pt x="298" y="216"/>
                  </a:lnTo>
                  <a:lnTo>
                    <a:pt x="298" y="216"/>
                  </a:lnTo>
                  <a:lnTo>
                    <a:pt x="304" y="218"/>
                  </a:lnTo>
                  <a:lnTo>
                    <a:pt x="310" y="224"/>
                  </a:lnTo>
                  <a:lnTo>
                    <a:pt x="312" y="230"/>
                  </a:lnTo>
                  <a:lnTo>
                    <a:pt x="312" y="234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4" y="240"/>
                  </a:lnTo>
                  <a:lnTo>
                    <a:pt x="316" y="242"/>
                  </a:lnTo>
                  <a:lnTo>
                    <a:pt x="322" y="242"/>
                  </a:lnTo>
                  <a:lnTo>
                    <a:pt x="322" y="242"/>
                  </a:lnTo>
                  <a:lnTo>
                    <a:pt x="324" y="242"/>
                  </a:lnTo>
                  <a:lnTo>
                    <a:pt x="328" y="244"/>
                  </a:lnTo>
                  <a:lnTo>
                    <a:pt x="334" y="246"/>
                  </a:lnTo>
                  <a:lnTo>
                    <a:pt x="334" y="246"/>
                  </a:lnTo>
                  <a:lnTo>
                    <a:pt x="336" y="250"/>
                  </a:lnTo>
                  <a:lnTo>
                    <a:pt x="338" y="252"/>
                  </a:lnTo>
                  <a:lnTo>
                    <a:pt x="344" y="256"/>
                  </a:lnTo>
                  <a:lnTo>
                    <a:pt x="344" y="256"/>
                  </a:lnTo>
                  <a:lnTo>
                    <a:pt x="348" y="260"/>
                  </a:lnTo>
                  <a:lnTo>
                    <a:pt x="352" y="264"/>
                  </a:lnTo>
                  <a:lnTo>
                    <a:pt x="354" y="268"/>
                  </a:lnTo>
                  <a:lnTo>
                    <a:pt x="354" y="274"/>
                  </a:lnTo>
                  <a:lnTo>
                    <a:pt x="354" y="274"/>
                  </a:lnTo>
                  <a:lnTo>
                    <a:pt x="348" y="272"/>
                  </a:lnTo>
                  <a:lnTo>
                    <a:pt x="348" y="272"/>
                  </a:lnTo>
                  <a:lnTo>
                    <a:pt x="346" y="272"/>
                  </a:lnTo>
                  <a:lnTo>
                    <a:pt x="342" y="270"/>
                  </a:lnTo>
                  <a:lnTo>
                    <a:pt x="338" y="270"/>
                  </a:lnTo>
                  <a:lnTo>
                    <a:pt x="336" y="272"/>
                  </a:lnTo>
                  <a:lnTo>
                    <a:pt x="336" y="272"/>
                  </a:lnTo>
                  <a:lnTo>
                    <a:pt x="338" y="278"/>
                  </a:lnTo>
                  <a:lnTo>
                    <a:pt x="340" y="284"/>
                  </a:lnTo>
                  <a:lnTo>
                    <a:pt x="342" y="292"/>
                  </a:lnTo>
                  <a:lnTo>
                    <a:pt x="342" y="298"/>
                  </a:lnTo>
                  <a:lnTo>
                    <a:pt x="342" y="298"/>
                  </a:lnTo>
                  <a:lnTo>
                    <a:pt x="340" y="314"/>
                  </a:lnTo>
                  <a:lnTo>
                    <a:pt x="338" y="330"/>
                  </a:lnTo>
                  <a:lnTo>
                    <a:pt x="340" y="346"/>
                  </a:lnTo>
                  <a:lnTo>
                    <a:pt x="342" y="362"/>
                  </a:lnTo>
                  <a:lnTo>
                    <a:pt x="342" y="362"/>
                  </a:lnTo>
                  <a:lnTo>
                    <a:pt x="346" y="368"/>
                  </a:lnTo>
                  <a:lnTo>
                    <a:pt x="348" y="372"/>
                  </a:lnTo>
                  <a:lnTo>
                    <a:pt x="352" y="376"/>
                  </a:lnTo>
                  <a:lnTo>
                    <a:pt x="354" y="380"/>
                  </a:lnTo>
                  <a:lnTo>
                    <a:pt x="354" y="380"/>
                  </a:lnTo>
                  <a:lnTo>
                    <a:pt x="358" y="392"/>
                  </a:lnTo>
                  <a:lnTo>
                    <a:pt x="364" y="402"/>
                  </a:lnTo>
                  <a:lnTo>
                    <a:pt x="372" y="412"/>
                  </a:lnTo>
                  <a:lnTo>
                    <a:pt x="376" y="414"/>
                  </a:lnTo>
                  <a:lnTo>
                    <a:pt x="382" y="418"/>
                  </a:lnTo>
                  <a:lnTo>
                    <a:pt x="382" y="418"/>
                  </a:lnTo>
                  <a:lnTo>
                    <a:pt x="386" y="420"/>
                  </a:lnTo>
                  <a:lnTo>
                    <a:pt x="390" y="422"/>
                  </a:lnTo>
                  <a:lnTo>
                    <a:pt x="394" y="432"/>
                  </a:lnTo>
                  <a:lnTo>
                    <a:pt x="394" y="432"/>
                  </a:lnTo>
                  <a:lnTo>
                    <a:pt x="402" y="452"/>
                  </a:lnTo>
                  <a:lnTo>
                    <a:pt x="408" y="462"/>
                  </a:lnTo>
                  <a:lnTo>
                    <a:pt x="414" y="470"/>
                  </a:lnTo>
                  <a:lnTo>
                    <a:pt x="414" y="470"/>
                  </a:lnTo>
                  <a:lnTo>
                    <a:pt x="416" y="472"/>
                  </a:lnTo>
                  <a:lnTo>
                    <a:pt x="418" y="476"/>
                  </a:lnTo>
                  <a:lnTo>
                    <a:pt x="418" y="478"/>
                  </a:lnTo>
                  <a:lnTo>
                    <a:pt x="416" y="482"/>
                  </a:lnTo>
                  <a:lnTo>
                    <a:pt x="416" y="482"/>
                  </a:lnTo>
                  <a:lnTo>
                    <a:pt x="414" y="484"/>
                  </a:lnTo>
                  <a:lnTo>
                    <a:pt x="414" y="486"/>
                  </a:lnTo>
                  <a:lnTo>
                    <a:pt x="414" y="486"/>
                  </a:lnTo>
                  <a:lnTo>
                    <a:pt x="424" y="492"/>
                  </a:lnTo>
                  <a:lnTo>
                    <a:pt x="430" y="500"/>
                  </a:lnTo>
                  <a:lnTo>
                    <a:pt x="440" y="518"/>
                  </a:lnTo>
                  <a:lnTo>
                    <a:pt x="440" y="518"/>
                  </a:lnTo>
                  <a:lnTo>
                    <a:pt x="442" y="520"/>
                  </a:lnTo>
                  <a:lnTo>
                    <a:pt x="442" y="520"/>
                  </a:lnTo>
                  <a:lnTo>
                    <a:pt x="448" y="528"/>
                  </a:lnTo>
                  <a:lnTo>
                    <a:pt x="448" y="528"/>
                  </a:lnTo>
                  <a:lnTo>
                    <a:pt x="450" y="530"/>
                  </a:lnTo>
                  <a:lnTo>
                    <a:pt x="450" y="532"/>
                  </a:lnTo>
                  <a:lnTo>
                    <a:pt x="452" y="530"/>
                  </a:lnTo>
                  <a:lnTo>
                    <a:pt x="452" y="530"/>
                  </a:lnTo>
                  <a:lnTo>
                    <a:pt x="454" y="528"/>
                  </a:lnTo>
                  <a:lnTo>
                    <a:pt x="454" y="528"/>
                  </a:lnTo>
                  <a:lnTo>
                    <a:pt x="452" y="524"/>
                  </a:lnTo>
                  <a:lnTo>
                    <a:pt x="452" y="524"/>
                  </a:lnTo>
                  <a:lnTo>
                    <a:pt x="448" y="520"/>
                  </a:lnTo>
                  <a:lnTo>
                    <a:pt x="444" y="514"/>
                  </a:lnTo>
                  <a:lnTo>
                    <a:pt x="444" y="514"/>
                  </a:lnTo>
                  <a:lnTo>
                    <a:pt x="442" y="512"/>
                  </a:lnTo>
                  <a:lnTo>
                    <a:pt x="442" y="512"/>
                  </a:lnTo>
                  <a:lnTo>
                    <a:pt x="432" y="486"/>
                  </a:lnTo>
                  <a:lnTo>
                    <a:pt x="418" y="464"/>
                  </a:lnTo>
                  <a:lnTo>
                    <a:pt x="418" y="464"/>
                  </a:lnTo>
                  <a:lnTo>
                    <a:pt x="414" y="458"/>
                  </a:lnTo>
                  <a:lnTo>
                    <a:pt x="412" y="452"/>
                  </a:lnTo>
                  <a:lnTo>
                    <a:pt x="412" y="442"/>
                  </a:lnTo>
                  <a:lnTo>
                    <a:pt x="412" y="442"/>
                  </a:lnTo>
                  <a:lnTo>
                    <a:pt x="418" y="442"/>
                  </a:lnTo>
                  <a:lnTo>
                    <a:pt x="424" y="446"/>
                  </a:lnTo>
                  <a:lnTo>
                    <a:pt x="426" y="450"/>
                  </a:lnTo>
                  <a:lnTo>
                    <a:pt x="428" y="456"/>
                  </a:lnTo>
                  <a:lnTo>
                    <a:pt x="428" y="456"/>
                  </a:lnTo>
                  <a:lnTo>
                    <a:pt x="430" y="462"/>
                  </a:lnTo>
                  <a:lnTo>
                    <a:pt x="434" y="470"/>
                  </a:lnTo>
                  <a:lnTo>
                    <a:pt x="442" y="480"/>
                  </a:lnTo>
                  <a:lnTo>
                    <a:pt x="452" y="492"/>
                  </a:lnTo>
                  <a:lnTo>
                    <a:pt x="458" y="504"/>
                  </a:lnTo>
                  <a:lnTo>
                    <a:pt x="458" y="504"/>
                  </a:lnTo>
                  <a:lnTo>
                    <a:pt x="462" y="510"/>
                  </a:lnTo>
                  <a:lnTo>
                    <a:pt x="468" y="518"/>
                  </a:lnTo>
                  <a:lnTo>
                    <a:pt x="478" y="530"/>
                  </a:lnTo>
                  <a:lnTo>
                    <a:pt x="478" y="530"/>
                  </a:lnTo>
                  <a:lnTo>
                    <a:pt x="482" y="536"/>
                  </a:lnTo>
                  <a:lnTo>
                    <a:pt x="486" y="544"/>
                  </a:lnTo>
                  <a:lnTo>
                    <a:pt x="486" y="550"/>
                  </a:lnTo>
                  <a:lnTo>
                    <a:pt x="486" y="558"/>
                  </a:lnTo>
                  <a:lnTo>
                    <a:pt x="486" y="558"/>
                  </a:lnTo>
                  <a:lnTo>
                    <a:pt x="484" y="562"/>
                  </a:lnTo>
                  <a:lnTo>
                    <a:pt x="486" y="566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504" y="580"/>
                  </a:lnTo>
                  <a:lnTo>
                    <a:pt x="516" y="588"/>
                  </a:lnTo>
                  <a:lnTo>
                    <a:pt x="516" y="588"/>
                  </a:lnTo>
                  <a:lnTo>
                    <a:pt x="534" y="598"/>
                  </a:lnTo>
                  <a:lnTo>
                    <a:pt x="550" y="606"/>
                  </a:lnTo>
                  <a:lnTo>
                    <a:pt x="550" y="606"/>
                  </a:lnTo>
                  <a:lnTo>
                    <a:pt x="556" y="608"/>
                  </a:lnTo>
                  <a:lnTo>
                    <a:pt x="560" y="606"/>
                  </a:lnTo>
                  <a:lnTo>
                    <a:pt x="560" y="606"/>
                  </a:lnTo>
                  <a:lnTo>
                    <a:pt x="566" y="602"/>
                  </a:lnTo>
                  <a:lnTo>
                    <a:pt x="572" y="602"/>
                  </a:lnTo>
                  <a:lnTo>
                    <a:pt x="578" y="606"/>
                  </a:lnTo>
                  <a:lnTo>
                    <a:pt x="582" y="612"/>
                  </a:lnTo>
                  <a:lnTo>
                    <a:pt x="582" y="612"/>
                  </a:lnTo>
                  <a:lnTo>
                    <a:pt x="592" y="622"/>
                  </a:lnTo>
                  <a:lnTo>
                    <a:pt x="596" y="624"/>
                  </a:lnTo>
                  <a:lnTo>
                    <a:pt x="604" y="628"/>
                  </a:lnTo>
                  <a:lnTo>
                    <a:pt x="604" y="628"/>
                  </a:lnTo>
                  <a:lnTo>
                    <a:pt x="614" y="630"/>
                  </a:lnTo>
                  <a:lnTo>
                    <a:pt x="622" y="634"/>
                  </a:lnTo>
                  <a:lnTo>
                    <a:pt x="630" y="642"/>
                  </a:lnTo>
                  <a:lnTo>
                    <a:pt x="636" y="652"/>
                  </a:lnTo>
                  <a:lnTo>
                    <a:pt x="636" y="652"/>
                  </a:lnTo>
                  <a:lnTo>
                    <a:pt x="638" y="652"/>
                  </a:lnTo>
                  <a:lnTo>
                    <a:pt x="638" y="652"/>
                  </a:lnTo>
                  <a:lnTo>
                    <a:pt x="638" y="656"/>
                  </a:lnTo>
                  <a:lnTo>
                    <a:pt x="638" y="656"/>
                  </a:lnTo>
                  <a:lnTo>
                    <a:pt x="638" y="662"/>
                  </a:lnTo>
                  <a:lnTo>
                    <a:pt x="640" y="666"/>
                  </a:lnTo>
                  <a:lnTo>
                    <a:pt x="640" y="666"/>
                  </a:lnTo>
                  <a:lnTo>
                    <a:pt x="678" y="694"/>
                  </a:lnTo>
                  <a:lnTo>
                    <a:pt x="678" y="694"/>
                  </a:lnTo>
                  <a:lnTo>
                    <a:pt x="682" y="694"/>
                  </a:lnTo>
                  <a:lnTo>
                    <a:pt x="682" y="694"/>
                  </a:lnTo>
                  <a:lnTo>
                    <a:pt x="682" y="692"/>
                  </a:lnTo>
                  <a:lnTo>
                    <a:pt x="682" y="692"/>
                  </a:lnTo>
                  <a:lnTo>
                    <a:pt x="680" y="686"/>
                  </a:lnTo>
                  <a:lnTo>
                    <a:pt x="682" y="684"/>
                  </a:lnTo>
                  <a:lnTo>
                    <a:pt x="686" y="680"/>
                  </a:lnTo>
                  <a:lnTo>
                    <a:pt x="688" y="676"/>
                  </a:lnTo>
                  <a:lnTo>
                    <a:pt x="688" y="676"/>
                  </a:lnTo>
                  <a:lnTo>
                    <a:pt x="692" y="678"/>
                  </a:lnTo>
                  <a:lnTo>
                    <a:pt x="694" y="678"/>
                  </a:lnTo>
                  <a:lnTo>
                    <a:pt x="696" y="684"/>
                  </a:lnTo>
                  <a:lnTo>
                    <a:pt x="698" y="690"/>
                  </a:lnTo>
                  <a:lnTo>
                    <a:pt x="700" y="694"/>
                  </a:lnTo>
                  <a:lnTo>
                    <a:pt x="700" y="694"/>
                  </a:lnTo>
                  <a:lnTo>
                    <a:pt x="702" y="702"/>
                  </a:lnTo>
                  <a:lnTo>
                    <a:pt x="704" y="710"/>
                  </a:lnTo>
                  <a:lnTo>
                    <a:pt x="706" y="720"/>
                  </a:lnTo>
                  <a:lnTo>
                    <a:pt x="704" y="728"/>
                  </a:lnTo>
                  <a:lnTo>
                    <a:pt x="702" y="738"/>
                  </a:lnTo>
                  <a:lnTo>
                    <a:pt x="700" y="746"/>
                  </a:lnTo>
                  <a:lnTo>
                    <a:pt x="696" y="754"/>
                  </a:lnTo>
                  <a:lnTo>
                    <a:pt x="690" y="760"/>
                  </a:lnTo>
                  <a:lnTo>
                    <a:pt x="690" y="760"/>
                  </a:lnTo>
                  <a:lnTo>
                    <a:pt x="684" y="766"/>
                  </a:lnTo>
                  <a:lnTo>
                    <a:pt x="680" y="774"/>
                  </a:lnTo>
                  <a:lnTo>
                    <a:pt x="678" y="784"/>
                  </a:lnTo>
                  <a:lnTo>
                    <a:pt x="678" y="792"/>
                  </a:lnTo>
                  <a:lnTo>
                    <a:pt x="678" y="792"/>
                  </a:lnTo>
                  <a:lnTo>
                    <a:pt x="678" y="796"/>
                  </a:lnTo>
                  <a:lnTo>
                    <a:pt x="680" y="798"/>
                  </a:lnTo>
                  <a:lnTo>
                    <a:pt x="680" y="798"/>
                  </a:lnTo>
                  <a:lnTo>
                    <a:pt x="684" y="800"/>
                  </a:lnTo>
                  <a:lnTo>
                    <a:pt x="686" y="802"/>
                  </a:lnTo>
                  <a:lnTo>
                    <a:pt x="682" y="806"/>
                  </a:lnTo>
                  <a:lnTo>
                    <a:pt x="682" y="806"/>
                  </a:lnTo>
                  <a:lnTo>
                    <a:pt x="678" y="812"/>
                  </a:lnTo>
                  <a:lnTo>
                    <a:pt x="676" y="816"/>
                  </a:lnTo>
                  <a:lnTo>
                    <a:pt x="676" y="826"/>
                  </a:lnTo>
                  <a:lnTo>
                    <a:pt x="676" y="826"/>
                  </a:lnTo>
                  <a:lnTo>
                    <a:pt x="676" y="832"/>
                  </a:lnTo>
                  <a:lnTo>
                    <a:pt x="680" y="836"/>
                  </a:lnTo>
                  <a:lnTo>
                    <a:pt x="684" y="840"/>
                  </a:lnTo>
                  <a:lnTo>
                    <a:pt x="686" y="846"/>
                  </a:lnTo>
                  <a:lnTo>
                    <a:pt x="686" y="846"/>
                  </a:lnTo>
                  <a:lnTo>
                    <a:pt x="700" y="876"/>
                  </a:lnTo>
                  <a:lnTo>
                    <a:pt x="706" y="892"/>
                  </a:lnTo>
                  <a:lnTo>
                    <a:pt x="712" y="908"/>
                  </a:lnTo>
                  <a:lnTo>
                    <a:pt x="712" y="908"/>
                  </a:lnTo>
                  <a:lnTo>
                    <a:pt x="716" y="920"/>
                  </a:lnTo>
                  <a:lnTo>
                    <a:pt x="722" y="930"/>
                  </a:lnTo>
                  <a:lnTo>
                    <a:pt x="730" y="938"/>
                  </a:lnTo>
                  <a:lnTo>
                    <a:pt x="740" y="944"/>
                  </a:lnTo>
                  <a:lnTo>
                    <a:pt x="740" y="944"/>
                  </a:lnTo>
                  <a:lnTo>
                    <a:pt x="748" y="950"/>
                  </a:lnTo>
                  <a:lnTo>
                    <a:pt x="754" y="958"/>
                  </a:lnTo>
                  <a:lnTo>
                    <a:pt x="760" y="966"/>
                  </a:lnTo>
                  <a:lnTo>
                    <a:pt x="760" y="976"/>
                  </a:lnTo>
                  <a:lnTo>
                    <a:pt x="760" y="976"/>
                  </a:lnTo>
                  <a:lnTo>
                    <a:pt x="760" y="1006"/>
                  </a:lnTo>
                  <a:lnTo>
                    <a:pt x="758" y="1038"/>
                  </a:lnTo>
                  <a:lnTo>
                    <a:pt x="758" y="1038"/>
                  </a:lnTo>
                  <a:lnTo>
                    <a:pt x="752" y="1066"/>
                  </a:lnTo>
                  <a:lnTo>
                    <a:pt x="750" y="1080"/>
                  </a:lnTo>
                  <a:lnTo>
                    <a:pt x="750" y="1094"/>
                  </a:lnTo>
                  <a:lnTo>
                    <a:pt x="750" y="1094"/>
                  </a:lnTo>
                  <a:lnTo>
                    <a:pt x="748" y="1118"/>
                  </a:lnTo>
                  <a:lnTo>
                    <a:pt x="746" y="1130"/>
                  </a:lnTo>
                  <a:lnTo>
                    <a:pt x="742" y="1140"/>
                  </a:lnTo>
                  <a:lnTo>
                    <a:pt x="742" y="1140"/>
                  </a:lnTo>
                  <a:lnTo>
                    <a:pt x="740" y="1148"/>
                  </a:lnTo>
                  <a:lnTo>
                    <a:pt x="738" y="1154"/>
                  </a:lnTo>
                  <a:lnTo>
                    <a:pt x="736" y="1170"/>
                  </a:lnTo>
                  <a:lnTo>
                    <a:pt x="734" y="1184"/>
                  </a:lnTo>
                  <a:lnTo>
                    <a:pt x="732" y="1198"/>
                  </a:lnTo>
                  <a:lnTo>
                    <a:pt x="732" y="1198"/>
                  </a:lnTo>
                  <a:lnTo>
                    <a:pt x="732" y="1202"/>
                  </a:lnTo>
                  <a:lnTo>
                    <a:pt x="734" y="1206"/>
                  </a:lnTo>
                  <a:lnTo>
                    <a:pt x="734" y="1206"/>
                  </a:lnTo>
                  <a:lnTo>
                    <a:pt x="738" y="1204"/>
                  </a:lnTo>
                  <a:lnTo>
                    <a:pt x="740" y="1204"/>
                  </a:lnTo>
                  <a:lnTo>
                    <a:pt x="742" y="1206"/>
                  </a:lnTo>
                  <a:lnTo>
                    <a:pt x="742" y="1210"/>
                  </a:lnTo>
                  <a:lnTo>
                    <a:pt x="742" y="1210"/>
                  </a:lnTo>
                  <a:lnTo>
                    <a:pt x="738" y="1232"/>
                  </a:lnTo>
                  <a:lnTo>
                    <a:pt x="736" y="1242"/>
                  </a:lnTo>
                  <a:lnTo>
                    <a:pt x="732" y="1252"/>
                  </a:lnTo>
                  <a:lnTo>
                    <a:pt x="732" y="1252"/>
                  </a:lnTo>
                  <a:lnTo>
                    <a:pt x="730" y="1252"/>
                  </a:lnTo>
                  <a:lnTo>
                    <a:pt x="728" y="1250"/>
                  </a:lnTo>
                  <a:lnTo>
                    <a:pt x="726" y="1248"/>
                  </a:lnTo>
                  <a:lnTo>
                    <a:pt x="722" y="1252"/>
                  </a:lnTo>
                  <a:lnTo>
                    <a:pt x="722" y="1252"/>
                  </a:lnTo>
                  <a:lnTo>
                    <a:pt x="722" y="1254"/>
                  </a:lnTo>
                  <a:lnTo>
                    <a:pt x="724" y="1258"/>
                  </a:lnTo>
                  <a:lnTo>
                    <a:pt x="724" y="1258"/>
                  </a:lnTo>
                  <a:lnTo>
                    <a:pt x="730" y="1262"/>
                  </a:lnTo>
                  <a:lnTo>
                    <a:pt x="730" y="1268"/>
                  </a:lnTo>
                  <a:lnTo>
                    <a:pt x="730" y="1274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24" y="1282"/>
                  </a:lnTo>
                  <a:lnTo>
                    <a:pt x="724" y="1284"/>
                  </a:lnTo>
                  <a:lnTo>
                    <a:pt x="724" y="1284"/>
                  </a:lnTo>
                  <a:lnTo>
                    <a:pt x="726" y="1290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28" y="1294"/>
                  </a:lnTo>
                  <a:lnTo>
                    <a:pt x="734" y="1316"/>
                  </a:lnTo>
                  <a:lnTo>
                    <a:pt x="734" y="1316"/>
                  </a:lnTo>
                  <a:lnTo>
                    <a:pt x="736" y="1320"/>
                  </a:lnTo>
                  <a:lnTo>
                    <a:pt x="736" y="1322"/>
                  </a:lnTo>
                  <a:lnTo>
                    <a:pt x="734" y="1324"/>
                  </a:lnTo>
                  <a:lnTo>
                    <a:pt x="734" y="1324"/>
                  </a:lnTo>
                  <a:lnTo>
                    <a:pt x="734" y="1328"/>
                  </a:lnTo>
                  <a:lnTo>
                    <a:pt x="736" y="1332"/>
                  </a:lnTo>
                  <a:lnTo>
                    <a:pt x="736" y="1332"/>
                  </a:lnTo>
                  <a:lnTo>
                    <a:pt x="740" y="1332"/>
                  </a:lnTo>
                  <a:lnTo>
                    <a:pt x="742" y="1332"/>
                  </a:lnTo>
                  <a:lnTo>
                    <a:pt x="744" y="1330"/>
                  </a:lnTo>
                  <a:lnTo>
                    <a:pt x="744" y="1330"/>
                  </a:lnTo>
                  <a:lnTo>
                    <a:pt x="746" y="1330"/>
                  </a:lnTo>
                  <a:lnTo>
                    <a:pt x="748" y="1332"/>
                  </a:lnTo>
                  <a:lnTo>
                    <a:pt x="748" y="1332"/>
                  </a:lnTo>
                  <a:lnTo>
                    <a:pt x="746" y="1334"/>
                  </a:lnTo>
                  <a:lnTo>
                    <a:pt x="748" y="1336"/>
                  </a:lnTo>
                  <a:lnTo>
                    <a:pt x="752" y="1338"/>
                  </a:lnTo>
                  <a:lnTo>
                    <a:pt x="752" y="1338"/>
                  </a:lnTo>
                  <a:lnTo>
                    <a:pt x="756" y="1342"/>
                  </a:lnTo>
                  <a:lnTo>
                    <a:pt x="758" y="1342"/>
                  </a:lnTo>
                  <a:lnTo>
                    <a:pt x="760" y="1340"/>
                  </a:lnTo>
                  <a:lnTo>
                    <a:pt x="760" y="1340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2"/>
                  </a:lnTo>
                  <a:lnTo>
                    <a:pt x="766" y="1346"/>
                  </a:lnTo>
                  <a:lnTo>
                    <a:pt x="768" y="1346"/>
                  </a:lnTo>
                  <a:lnTo>
                    <a:pt x="770" y="1348"/>
                  </a:lnTo>
                  <a:lnTo>
                    <a:pt x="772" y="1348"/>
                  </a:lnTo>
                  <a:lnTo>
                    <a:pt x="772" y="1348"/>
                  </a:lnTo>
                  <a:lnTo>
                    <a:pt x="782" y="1346"/>
                  </a:lnTo>
                  <a:lnTo>
                    <a:pt x="786" y="1346"/>
                  </a:lnTo>
                  <a:lnTo>
                    <a:pt x="788" y="1344"/>
                  </a:lnTo>
                  <a:lnTo>
                    <a:pt x="788" y="1344"/>
                  </a:lnTo>
                  <a:lnTo>
                    <a:pt x="792" y="1340"/>
                  </a:lnTo>
                  <a:lnTo>
                    <a:pt x="788" y="1338"/>
                  </a:lnTo>
                  <a:lnTo>
                    <a:pt x="788" y="1338"/>
                  </a:lnTo>
                  <a:lnTo>
                    <a:pt x="778" y="1330"/>
                  </a:lnTo>
                  <a:lnTo>
                    <a:pt x="774" y="1326"/>
                  </a:lnTo>
                  <a:lnTo>
                    <a:pt x="774" y="1320"/>
                  </a:lnTo>
                  <a:lnTo>
                    <a:pt x="774" y="1320"/>
                  </a:lnTo>
                  <a:lnTo>
                    <a:pt x="774" y="1314"/>
                  </a:lnTo>
                  <a:lnTo>
                    <a:pt x="772" y="1312"/>
                  </a:lnTo>
                  <a:lnTo>
                    <a:pt x="770" y="1310"/>
                  </a:lnTo>
                  <a:lnTo>
                    <a:pt x="770" y="1310"/>
                  </a:lnTo>
                  <a:lnTo>
                    <a:pt x="768" y="1302"/>
                  </a:lnTo>
                  <a:lnTo>
                    <a:pt x="768" y="1298"/>
                  </a:lnTo>
                  <a:lnTo>
                    <a:pt x="770" y="1296"/>
                  </a:lnTo>
                  <a:lnTo>
                    <a:pt x="770" y="1296"/>
                  </a:lnTo>
                  <a:lnTo>
                    <a:pt x="776" y="1292"/>
                  </a:lnTo>
                  <a:lnTo>
                    <a:pt x="780" y="1284"/>
                  </a:lnTo>
                  <a:lnTo>
                    <a:pt x="782" y="1278"/>
                  </a:lnTo>
                  <a:lnTo>
                    <a:pt x="788" y="1274"/>
                  </a:lnTo>
                  <a:lnTo>
                    <a:pt x="788" y="1274"/>
                  </a:lnTo>
                  <a:lnTo>
                    <a:pt x="792" y="1270"/>
                  </a:lnTo>
                  <a:lnTo>
                    <a:pt x="794" y="1268"/>
                  </a:lnTo>
                  <a:lnTo>
                    <a:pt x="794" y="1264"/>
                  </a:lnTo>
                  <a:lnTo>
                    <a:pt x="788" y="1260"/>
                  </a:lnTo>
                  <a:lnTo>
                    <a:pt x="788" y="1260"/>
                  </a:lnTo>
                  <a:lnTo>
                    <a:pt x="784" y="1258"/>
                  </a:lnTo>
                  <a:lnTo>
                    <a:pt x="782" y="1256"/>
                  </a:lnTo>
                  <a:lnTo>
                    <a:pt x="780" y="1252"/>
                  </a:lnTo>
                  <a:lnTo>
                    <a:pt x="780" y="1248"/>
                  </a:lnTo>
                  <a:lnTo>
                    <a:pt x="780" y="1248"/>
                  </a:lnTo>
                  <a:lnTo>
                    <a:pt x="784" y="1244"/>
                  </a:lnTo>
                  <a:lnTo>
                    <a:pt x="784" y="1244"/>
                  </a:lnTo>
                  <a:lnTo>
                    <a:pt x="794" y="1236"/>
                  </a:lnTo>
                  <a:lnTo>
                    <a:pt x="798" y="1230"/>
                  </a:lnTo>
                  <a:lnTo>
                    <a:pt x="800" y="1226"/>
                  </a:lnTo>
                  <a:lnTo>
                    <a:pt x="802" y="1214"/>
                  </a:lnTo>
                  <a:lnTo>
                    <a:pt x="800" y="1202"/>
                  </a:lnTo>
                  <a:lnTo>
                    <a:pt x="800" y="1202"/>
                  </a:lnTo>
                  <a:lnTo>
                    <a:pt x="800" y="1198"/>
                  </a:lnTo>
                  <a:lnTo>
                    <a:pt x="800" y="1196"/>
                  </a:lnTo>
                  <a:lnTo>
                    <a:pt x="806" y="1196"/>
                  </a:lnTo>
                  <a:lnTo>
                    <a:pt x="806" y="1196"/>
                  </a:lnTo>
                  <a:lnTo>
                    <a:pt x="814" y="1198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0" y="1194"/>
                  </a:lnTo>
                  <a:lnTo>
                    <a:pt x="822" y="1186"/>
                  </a:lnTo>
                  <a:lnTo>
                    <a:pt x="822" y="1180"/>
                  </a:lnTo>
                  <a:lnTo>
                    <a:pt x="820" y="1176"/>
                  </a:lnTo>
                  <a:lnTo>
                    <a:pt x="820" y="1176"/>
                  </a:lnTo>
                  <a:lnTo>
                    <a:pt x="844" y="1174"/>
                  </a:lnTo>
                  <a:lnTo>
                    <a:pt x="844" y="1174"/>
                  </a:lnTo>
                  <a:lnTo>
                    <a:pt x="852" y="1172"/>
                  </a:lnTo>
                  <a:lnTo>
                    <a:pt x="858" y="1168"/>
                  </a:lnTo>
                  <a:lnTo>
                    <a:pt x="862" y="1162"/>
                  </a:lnTo>
                  <a:lnTo>
                    <a:pt x="864" y="1154"/>
                  </a:lnTo>
                  <a:lnTo>
                    <a:pt x="864" y="1154"/>
                  </a:lnTo>
                  <a:lnTo>
                    <a:pt x="864" y="1148"/>
                  </a:lnTo>
                  <a:lnTo>
                    <a:pt x="862" y="1142"/>
                  </a:lnTo>
                  <a:lnTo>
                    <a:pt x="858" y="1136"/>
                  </a:lnTo>
                  <a:lnTo>
                    <a:pt x="852" y="1132"/>
                  </a:lnTo>
                  <a:lnTo>
                    <a:pt x="852" y="1132"/>
                  </a:lnTo>
                  <a:lnTo>
                    <a:pt x="852" y="1128"/>
                  </a:lnTo>
                  <a:lnTo>
                    <a:pt x="854" y="1126"/>
                  </a:lnTo>
                  <a:lnTo>
                    <a:pt x="854" y="1126"/>
                  </a:lnTo>
                  <a:lnTo>
                    <a:pt x="868" y="1132"/>
                  </a:lnTo>
                  <a:lnTo>
                    <a:pt x="868" y="1132"/>
                  </a:lnTo>
                  <a:lnTo>
                    <a:pt x="876" y="1134"/>
                  </a:lnTo>
                  <a:lnTo>
                    <a:pt x="884" y="1132"/>
                  </a:lnTo>
                  <a:lnTo>
                    <a:pt x="888" y="1128"/>
                  </a:lnTo>
                  <a:lnTo>
                    <a:pt x="892" y="1120"/>
                  </a:lnTo>
                  <a:lnTo>
                    <a:pt x="892" y="1120"/>
                  </a:lnTo>
                  <a:lnTo>
                    <a:pt x="894" y="1112"/>
                  </a:lnTo>
                  <a:lnTo>
                    <a:pt x="900" y="1104"/>
                  </a:lnTo>
                  <a:lnTo>
                    <a:pt x="910" y="1088"/>
                  </a:lnTo>
                  <a:lnTo>
                    <a:pt x="910" y="1088"/>
                  </a:lnTo>
                  <a:lnTo>
                    <a:pt x="908" y="1092"/>
                  </a:lnTo>
                  <a:lnTo>
                    <a:pt x="910" y="1096"/>
                  </a:lnTo>
                  <a:lnTo>
                    <a:pt x="910" y="1096"/>
                  </a:lnTo>
                  <a:lnTo>
                    <a:pt x="914" y="1090"/>
                  </a:lnTo>
                  <a:lnTo>
                    <a:pt x="916" y="1084"/>
                  </a:lnTo>
                  <a:lnTo>
                    <a:pt x="916" y="1084"/>
                  </a:lnTo>
                  <a:lnTo>
                    <a:pt x="918" y="1078"/>
                  </a:lnTo>
                  <a:lnTo>
                    <a:pt x="922" y="1072"/>
                  </a:lnTo>
                  <a:lnTo>
                    <a:pt x="922" y="1072"/>
                  </a:lnTo>
                  <a:lnTo>
                    <a:pt x="926" y="1068"/>
                  </a:lnTo>
                  <a:lnTo>
                    <a:pt x="928" y="1064"/>
                  </a:lnTo>
                  <a:lnTo>
                    <a:pt x="928" y="1054"/>
                  </a:lnTo>
                  <a:lnTo>
                    <a:pt x="928" y="1054"/>
                  </a:lnTo>
                  <a:lnTo>
                    <a:pt x="930" y="1046"/>
                  </a:lnTo>
                  <a:lnTo>
                    <a:pt x="932" y="1038"/>
                  </a:lnTo>
                  <a:lnTo>
                    <a:pt x="936" y="1030"/>
                  </a:lnTo>
                  <a:lnTo>
                    <a:pt x="940" y="1024"/>
                  </a:lnTo>
                  <a:lnTo>
                    <a:pt x="946" y="1018"/>
                  </a:lnTo>
                  <a:lnTo>
                    <a:pt x="954" y="1014"/>
                  </a:lnTo>
                  <a:lnTo>
                    <a:pt x="962" y="1012"/>
                  </a:lnTo>
                  <a:lnTo>
                    <a:pt x="968" y="1010"/>
                  </a:lnTo>
                  <a:lnTo>
                    <a:pt x="968" y="1010"/>
                  </a:lnTo>
                  <a:lnTo>
                    <a:pt x="976" y="1008"/>
                  </a:lnTo>
                  <a:lnTo>
                    <a:pt x="982" y="1004"/>
                  </a:lnTo>
                  <a:lnTo>
                    <a:pt x="982" y="1004"/>
                  </a:lnTo>
                  <a:lnTo>
                    <a:pt x="986" y="1000"/>
                  </a:lnTo>
                  <a:lnTo>
                    <a:pt x="988" y="994"/>
                  </a:lnTo>
                  <a:lnTo>
                    <a:pt x="990" y="986"/>
                  </a:lnTo>
                  <a:lnTo>
                    <a:pt x="990" y="986"/>
                  </a:lnTo>
                  <a:lnTo>
                    <a:pt x="996" y="972"/>
                  </a:lnTo>
                  <a:lnTo>
                    <a:pt x="1000" y="960"/>
                  </a:lnTo>
                  <a:lnTo>
                    <a:pt x="1002" y="946"/>
                  </a:lnTo>
                  <a:lnTo>
                    <a:pt x="1002" y="932"/>
                  </a:lnTo>
                  <a:lnTo>
                    <a:pt x="1002" y="932"/>
                  </a:lnTo>
                  <a:lnTo>
                    <a:pt x="1004" y="918"/>
                  </a:lnTo>
                  <a:lnTo>
                    <a:pt x="1008" y="904"/>
                  </a:lnTo>
                  <a:lnTo>
                    <a:pt x="1014" y="892"/>
                  </a:lnTo>
                  <a:lnTo>
                    <a:pt x="1022" y="880"/>
                  </a:lnTo>
                  <a:lnTo>
                    <a:pt x="1022" y="880"/>
                  </a:lnTo>
                  <a:lnTo>
                    <a:pt x="1030" y="870"/>
                  </a:lnTo>
                  <a:lnTo>
                    <a:pt x="1034" y="858"/>
                  </a:lnTo>
                  <a:lnTo>
                    <a:pt x="1036" y="846"/>
                  </a:lnTo>
                  <a:lnTo>
                    <a:pt x="1032" y="832"/>
                  </a:lnTo>
                  <a:lnTo>
                    <a:pt x="1032" y="832"/>
                  </a:lnTo>
                  <a:lnTo>
                    <a:pt x="1032" y="828"/>
                  </a:lnTo>
                  <a:lnTo>
                    <a:pt x="1030" y="826"/>
                  </a:lnTo>
                  <a:lnTo>
                    <a:pt x="1028" y="824"/>
                  </a:lnTo>
                  <a:lnTo>
                    <a:pt x="1028" y="824"/>
                  </a:lnTo>
                  <a:close/>
                  <a:moveTo>
                    <a:pt x="796" y="214"/>
                  </a:moveTo>
                  <a:lnTo>
                    <a:pt x="796" y="214"/>
                  </a:lnTo>
                  <a:lnTo>
                    <a:pt x="796" y="210"/>
                  </a:lnTo>
                  <a:lnTo>
                    <a:pt x="798" y="208"/>
                  </a:lnTo>
                  <a:lnTo>
                    <a:pt x="800" y="208"/>
                  </a:lnTo>
                  <a:lnTo>
                    <a:pt x="800" y="208"/>
                  </a:lnTo>
                  <a:lnTo>
                    <a:pt x="800" y="210"/>
                  </a:lnTo>
                  <a:lnTo>
                    <a:pt x="800" y="210"/>
                  </a:lnTo>
                  <a:lnTo>
                    <a:pt x="800" y="212"/>
                  </a:lnTo>
                  <a:lnTo>
                    <a:pt x="798" y="214"/>
                  </a:lnTo>
                  <a:lnTo>
                    <a:pt x="798" y="214"/>
                  </a:lnTo>
                  <a:lnTo>
                    <a:pt x="796" y="214"/>
                  </a:lnTo>
                  <a:lnTo>
                    <a:pt x="796" y="214"/>
                  </a:lnTo>
                  <a:lnTo>
                    <a:pt x="796" y="214"/>
                  </a:lnTo>
                  <a:close/>
                  <a:moveTo>
                    <a:pt x="772" y="232"/>
                  </a:moveTo>
                  <a:lnTo>
                    <a:pt x="772" y="232"/>
                  </a:lnTo>
                  <a:lnTo>
                    <a:pt x="776" y="234"/>
                  </a:lnTo>
                  <a:lnTo>
                    <a:pt x="776" y="238"/>
                  </a:lnTo>
                  <a:lnTo>
                    <a:pt x="776" y="238"/>
                  </a:lnTo>
                  <a:lnTo>
                    <a:pt x="774" y="240"/>
                  </a:lnTo>
                  <a:lnTo>
                    <a:pt x="772" y="240"/>
                  </a:lnTo>
                  <a:lnTo>
                    <a:pt x="772" y="240"/>
                  </a:lnTo>
                  <a:lnTo>
                    <a:pt x="768" y="238"/>
                  </a:lnTo>
                  <a:lnTo>
                    <a:pt x="768" y="236"/>
                  </a:lnTo>
                  <a:lnTo>
                    <a:pt x="768" y="236"/>
                  </a:lnTo>
                  <a:lnTo>
                    <a:pt x="770" y="232"/>
                  </a:lnTo>
                  <a:lnTo>
                    <a:pt x="772" y="232"/>
                  </a:lnTo>
                  <a:lnTo>
                    <a:pt x="772" y="232"/>
                  </a:lnTo>
                  <a:close/>
                  <a:moveTo>
                    <a:pt x="736" y="238"/>
                  </a:moveTo>
                  <a:lnTo>
                    <a:pt x="736" y="238"/>
                  </a:lnTo>
                  <a:lnTo>
                    <a:pt x="738" y="240"/>
                  </a:lnTo>
                  <a:lnTo>
                    <a:pt x="738" y="240"/>
                  </a:lnTo>
                  <a:lnTo>
                    <a:pt x="734" y="244"/>
                  </a:lnTo>
                  <a:lnTo>
                    <a:pt x="728" y="244"/>
                  </a:lnTo>
                  <a:lnTo>
                    <a:pt x="728" y="244"/>
                  </a:lnTo>
                  <a:lnTo>
                    <a:pt x="732" y="240"/>
                  </a:lnTo>
                  <a:lnTo>
                    <a:pt x="736" y="238"/>
                  </a:lnTo>
                  <a:lnTo>
                    <a:pt x="736" y="238"/>
                  </a:lnTo>
                  <a:close/>
                  <a:moveTo>
                    <a:pt x="658" y="336"/>
                  </a:moveTo>
                  <a:lnTo>
                    <a:pt x="658" y="336"/>
                  </a:lnTo>
                  <a:lnTo>
                    <a:pt x="676" y="328"/>
                  </a:lnTo>
                  <a:lnTo>
                    <a:pt x="682" y="326"/>
                  </a:lnTo>
                  <a:lnTo>
                    <a:pt x="690" y="328"/>
                  </a:lnTo>
                  <a:lnTo>
                    <a:pt x="690" y="328"/>
                  </a:lnTo>
                  <a:lnTo>
                    <a:pt x="680" y="334"/>
                  </a:lnTo>
                  <a:lnTo>
                    <a:pt x="672" y="338"/>
                  </a:lnTo>
                  <a:lnTo>
                    <a:pt x="664" y="338"/>
                  </a:lnTo>
                  <a:lnTo>
                    <a:pt x="658" y="336"/>
                  </a:lnTo>
                  <a:lnTo>
                    <a:pt x="658" y="336"/>
                  </a:lnTo>
                  <a:close/>
                  <a:moveTo>
                    <a:pt x="712" y="310"/>
                  </a:moveTo>
                  <a:lnTo>
                    <a:pt x="712" y="310"/>
                  </a:lnTo>
                  <a:lnTo>
                    <a:pt x="714" y="312"/>
                  </a:lnTo>
                  <a:lnTo>
                    <a:pt x="714" y="314"/>
                  </a:lnTo>
                  <a:lnTo>
                    <a:pt x="714" y="314"/>
                  </a:lnTo>
                  <a:lnTo>
                    <a:pt x="714" y="316"/>
                  </a:lnTo>
                  <a:lnTo>
                    <a:pt x="712" y="318"/>
                  </a:lnTo>
                  <a:lnTo>
                    <a:pt x="708" y="320"/>
                  </a:lnTo>
                  <a:lnTo>
                    <a:pt x="708" y="320"/>
                  </a:lnTo>
                  <a:lnTo>
                    <a:pt x="686" y="320"/>
                  </a:lnTo>
                  <a:lnTo>
                    <a:pt x="686" y="320"/>
                  </a:lnTo>
                  <a:lnTo>
                    <a:pt x="688" y="318"/>
                  </a:lnTo>
                  <a:lnTo>
                    <a:pt x="692" y="316"/>
                  </a:lnTo>
                  <a:lnTo>
                    <a:pt x="698" y="314"/>
                  </a:lnTo>
                  <a:lnTo>
                    <a:pt x="706" y="312"/>
                  </a:lnTo>
                  <a:lnTo>
                    <a:pt x="712" y="310"/>
                  </a:lnTo>
                  <a:lnTo>
                    <a:pt x="712" y="310"/>
                  </a:lnTo>
                  <a:close/>
                  <a:moveTo>
                    <a:pt x="628" y="264"/>
                  </a:moveTo>
                  <a:lnTo>
                    <a:pt x="628" y="264"/>
                  </a:lnTo>
                  <a:lnTo>
                    <a:pt x="634" y="266"/>
                  </a:lnTo>
                  <a:lnTo>
                    <a:pt x="640" y="270"/>
                  </a:lnTo>
                  <a:lnTo>
                    <a:pt x="646" y="274"/>
                  </a:lnTo>
                  <a:lnTo>
                    <a:pt x="648" y="284"/>
                  </a:lnTo>
                  <a:lnTo>
                    <a:pt x="648" y="284"/>
                  </a:lnTo>
                  <a:lnTo>
                    <a:pt x="652" y="290"/>
                  </a:lnTo>
                  <a:lnTo>
                    <a:pt x="652" y="290"/>
                  </a:lnTo>
                  <a:lnTo>
                    <a:pt x="668" y="290"/>
                  </a:lnTo>
                  <a:lnTo>
                    <a:pt x="676" y="292"/>
                  </a:lnTo>
                  <a:lnTo>
                    <a:pt x="682" y="298"/>
                  </a:lnTo>
                  <a:lnTo>
                    <a:pt x="682" y="298"/>
                  </a:lnTo>
                  <a:lnTo>
                    <a:pt x="684" y="302"/>
                  </a:lnTo>
                  <a:lnTo>
                    <a:pt x="684" y="306"/>
                  </a:lnTo>
                  <a:lnTo>
                    <a:pt x="684" y="306"/>
                  </a:lnTo>
                  <a:lnTo>
                    <a:pt x="682" y="308"/>
                  </a:lnTo>
                  <a:lnTo>
                    <a:pt x="682" y="308"/>
                  </a:lnTo>
                  <a:lnTo>
                    <a:pt x="678" y="306"/>
                  </a:lnTo>
                  <a:lnTo>
                    <a:pt x="678" y="306"/>
                  </a:lnTo>
                  <a:lnTo>
                    <a:pt x="674" y="308"/>
                  </a:lnTo>
                  <a:lnTo>
                    <a:pt x="672" y="310"/>
                  </a:lnTo>
                  <a:lnTo>
                    <a:pt x="670" y="316"/>
                  </a:lnTo>
                  <a:lnTo>
                    <a:pt x="670" y="316"/>
                  </a:lnTo>
                  <a:lnTo>
                    <a:pt x="670" y="320"/>
                  </a:lnTo>
                  <a:lnTo>
                    <a:pt x="666" y="322"/>
                  </a:lnTo>
                  <a:lnTo>
                    <a:pt x="666" y="322"/>
                  </a:lnTo>
                  <a:lnTo>
                    <a:pt x="664" y="322"/>
                  </a:lnTo>
                  <a:lnTo>
                    <a:pt x="664" y="322"/>
                  </a:lnTo>
                  <a:lnTo>
                    <a:pt x="662" y="318"/>
                  </a:lnTo>
                  <a:lnTo>
                    <a:pt x="662" y="318"/>
                  </a:lnTo>
                  <a:lnTo>
                    <a:pt x="662" y="314"/>
                  </a:lnTo>
                  <a:lnTo>
                    <a:pt x="658" y="314"/>
                  </a:lnTo>
                  <a:lnTo>
                    <a:pt x="656" y="316"/>
                  </a:lnTo>
                  <a:lnTo>
                    <a:pt x="654" y="316"/>
                  </a:lnTo>
                  <a:lnTo>
                    <a:pt x="654" y="316"/>
                  </a:lnTo>
                  <a:lnTo>
                    <a:pt x="656" y="310"/>
                  </a:lnTo>
                  <a:lnTo>
                    <a:pt x="658" y="304"/>
                  </a:lnTo>
                  <a:lnTo>
                    <a:pt x="656" y="300"/>
                  </a:lnTo>
                  <a:lnTo>
                    <a:pt x="650" y="296"/>
                  </a:lnTo>
                  <a:lnTo>
                    <a:pt x="650" y="296"/>
                  </a:lnTo>
                  <a:lnTo>
                    <a:pt x="642" y="300"/>
                  </a:lnTo>
                  <a:lnTo>
                    <a:pt x="638" y="306"/>
                  </a:lnTo>
                  <a:lnTo>
                    <a:pt x="634" y="312"/>
                  </a:lnTo>
                  <a:lnTo>
                    <a:pt x="634" y="320"/>
                  </a:lnTo>
                  <a:lnTo>
                    <a:pt x="634" y="320"/>
                  </a:lnTo>
                  <a:lnTo>
                    <a:pt x="636" y="326"/>
                  </a:lnTo>
                  <a:lnTo>
                    <a:pt x="636" y="326"/>
                  </a:lnTo>
                  <a:lnTo>
                    <a:pt x="634" y="334"/>
                  </a:lnTo>
                  <a:lnTo>
                    <a:pt x="632" y="336"/>
                  </a:lnTo>
                  <a:lnTo>
                    <a:pt x="628" y="338"/>
                  </a:lnTo>
                  <a:lnTo>
                    <a:pt x="628" y="338"/>
                  </a:lnTo>
                  <a:lnTo>
                    <a:pt x="624" y="336"/>
                  </a:lnTo>
                  <a:lnTo>
                    <a:pt x="624" y="334"/>
                  </a:lnTo>
                  <a:lnTo>
                    <a:pt x="622" y="326"/>
                  </a:lnTo>
                  <a:lnTo>
                    <a:pt x="622" y="326"/>
                  </a:lnTo>
                  <a:lnTo>
                    <a:pt x="622" y="320"/>
                  </a:lnTo>
                  <a:lnTo>
                    <a:pt x="622" y="314"/>
                  </a:lnTo>
                  <a:lnTo>
                    <a:pt x="624" y="304"/>
                  </a:lnTo>
                  <a:lnTo>
                    <a:pt x="624" y="304"/>
                  </a:lnTo>
                  <a:lnTo>
                    <a:pt x="626" y="298"/>
                  </a:lnTo>
                  <a:lnTo>
                    <a:pt x="630" y="294"/>
                  </a:lnTo>
                  <a:lnTo>
                    <a:pt x="636" y="292"/>
                  </a:lnTo>
                  <a:lnTo>
                    <a:pt x="644" y="292"/>
                  </a:lnTo>
                  <a:lnTo>
                    <a:pt x="644" y="292"/>
                  </a:lnTo>
                  <a:lnTo>
                    <a:pt x="648" y="292"/>
                  </a:lnTo>
                  <a:lnTo>
                    <a:pt x="650" y="290"/>
                  </a:lnTo>
                  <a:lnTo>
                    <a:pt x="648" y="286"/>
                  </a:lnTo>
                  <a:lnTo>
                    <a:pt x="648" y="286"/>
                  </a:lnTo>
                  <a:lnTo>
                    <a:pt x="620" y="284"/>
                  </a:lnTo>
                  <a:lnTo>
                    <a:pt x="604" y="284"/>
                  </a:lnTo>
                  <a:lnTo>
                    <a:pt x="590" y="284"/>
                  </a:lnTo>
                  <a:lnTo>
                    <a:pt x="590" y="284"/>
                  </a:lnTo>
                  <a:lnTo>
                    <a:pt x="600" y="278"/>
                  </a:lnTo>
                  <a:lnTo>
                    <a:pt x="608" y="270"/>
                  </a:lnTo>
                  <a:lnTo>
                    <a:pt x="616" y="264"/>
                  </a:lnTo>
                  <a:lnTo>
                    <a:pt x="622" y="264"/>
                  </a:lnTo>
                  <a:lnTo>
                    <a:pt x="628" y="264"/>
                  </a:lnTo>
                  <a:lnTo>
                    <a:pt x="628" y="264"/>
                  </a:lnTo>
                  <a:close/>
                  <a:moveTo>
                    <a:pt x="682" y="10"/>
                  </a:moveTo>
                  <a:lnTo>
                    <a:pt x="682" y="10"/>
                  </a:lnTo>
                  <a:lnTo>
                    <a:pt x="682" y="10"/>
                  </a:lnTo>
                  <a:lnTo>
                    <a:pt x="682" y="10"/>
                  </a:lnTo>
                  <a:lnTo>
                    <a:pt x="686" y="14"/>
                  </a:lnTo>
                  <a:lnTo>
                    <a:pt x="690" y="14"/>
                  </a:lnTo>
                  <a:lnTo>
                    <a:pt x="694" y="12"/>
                  </a:lnTo>
                  <a:lnTo>
                    <a:pt x="694" y="12"/>
                  </a:lnTo>
                  <a:lnTo>
                    <a:pt x="698" y="12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4" y="14"/>
                  </a:lnTo>
                  <a:lnTo>
                    <a:pt x="690" y="20"/>
                  </a:lnTo>
                  <a:lnTo>
                    <a:pt x="678" y="22"/>
                  </a:lnTo>
                  <a:lnTo>
                    <a:pt x="678" y="22"/>
                  </a:lnTo>
                  <a:lnTo>
                    <a:pt x="676" y="18"/>
                  </a:lnTo>
                  <a:lnTo>
                    <a:pt x="678" y="16"/>
                  </a:lnTo>
                  <a:lnTo>
                    <a:pt x="682" y="10"/>
                  </a:lnTo>
                  <a:lnTo>
                    <a:pt x="682" y="10"/>
                  </a:lnTo>
                  <a:close/>
                  <a:moveTo>
                    <a:pt x="564" y="260"/>
                  </a:moveTo>
                  <a:lnTo>
                    <a:pt x="564" y="260"/>
                  </a:lnTo>
                  <a:lnTo>
                    <a:pt x="566" y="256"/>
                  </a:lnTo>
                  <a:lnTo>
                    <a:pt x="570" y="254"/>
                  </a:lnTo>
                  <a:lnTo>
                    <a:pt x="570" y="254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74" y="258"/>
                  </a:lnTo>
                  <a:lnTo>
                    <a:pt x="572" y="262"/>
                  </a:lnTo>
                  <a:lnTo>
                    <a:pt x="568" y="262"/>
                  </a:lnTo>
                  <a:lnTo>
                    <a:pt x="568" y="262"/>
                  </a:lnTo>
                  <a:lnTo>
                    <a:pt x="566" y="262"/>
                  </a:lnTo>
                  <a:lnTo>
                    <a:pt x="564" y="260"/>
                  </a:lnTo>
                  <a:lnTo>
                    <a:pt x="564" y="260"/>
                  </a:lnTo>
                  <a:close/>
                  <a:moveTo>
                    <a:pt x="378" y="86"/>
                  </a:moveTo>
                  <a:lnTo>
                    <a:pt x="378" y="86"/>
                  </a:lnTo>
                  <a:lnTo>
                    <a:pt x="376" y="86"/>
                  </a:lnTo>
                  <a:lnTo>
                    <a:pt x="374" y="88"/>
                  </a:lnTo>
                  <a:lnTo>
                    <a:pt x="374" y="88"/>
                  </a:lnTo>
                  <a:lnTo>
                    <a:pt x="368" y="94"/>
                  </a:lnTo>
                  <a:lnTo>
                    <a:pt x="362" y="96"/>
                  </a:lnTo>
                  <a:lnTo>
                    <a:pt x="350" y="94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8" y="92"/>
                  </a:lnTo>
                  <a:lnTo>
                    <a:pt x="350" y="88"/>
                  </a:lnTo>
                  <a:lnTo>
                    <a:pt x="350" y="88"/>
                  </a:lnTo>
                  <a:lnTo>
                    <a:pt x="358" y="82"/>
                  </a:lnTo>
                  <a:lnTo>
                    <a:pt x="358" y="82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6" y="80"/>
                  </a:lnTo>
                  <a:lnTo>
                    <a:pt x="346" y="80"/>
                  </a:lnTo>
                  <a:lnTo>
                    <a:pt x="354" y="78"/>
                  </a:lnTo>
                  <a:lnTo>
                    <a:pt x="360" y="76"/>
                  </a:lnTo>
                  <a:lnTo>
                    <a:pt x="368" y="74"/>
                  </a:lnTo>
                  <a:lnTo>
                    <a:pt x="376" y="74"/>
                  </a:lnTo>
                  <a:lnTo>
                    <a:pt x="376" y="74"/>
                  </a:lnTo>
                  <a:lnTo>
                    <a:pt x="376" y="76"/>
                  </a:lnTo>
                  <a:lnTo>
                    <a:pt x="374" y="78"/>
                  </a:lnTo>
                  <a:lnTo>
                    <a:pt x="372" y="78"/>
                  </a:lnTo>
                  <a:lnTo>
                    <a:pt x="374" y="80"/>
                  </a:lnTo>
                  <a:lnTo>
                    <a:pt x="374" y="80"/>
                  </a:lnTo>
                  <a:lnTo>
                    <a:pt x="376" y="82"/>
                  </a:lnTo>
                  <a:lnTo>
                    <a:pt x="382" y="80"/>
                  </a:lnTo>
                  <a:lnTo>
                    <a:pt x="392" y="78"/>
                  </a:lnTo>
                  <a:lnTo>
                    <a:pt x="392" y="78"/>
                  </a:lnTo>
                  <a:lnTo>
                    <a:pt x="390" y="82"/>
                  </a:lnTo>
                  <a:lnTo>
                    <a:pt x="388" y="86"/>
                  </a:lnTo>
                  <a:lnTo>
                    <a:pt x="384" y="88"/>
                  </a:lnTo>
                  <a:lnTo>
                    <a:pt x="378" y="86"/>
                  </a:lnTo>
                  <a:lnTo>
                    <a:pt x="378" y="86"/>
                  </a:lnTo>
                  <a:close/>
                  <a:moveTo>
                    <a:pt x="442" y="124"/>
                  </a:moveTo>
                  <a:lnTo>
                    <a:pt x="442" y="124"/>
                  </a:lnTo>
                  <a:lnTo>
                    <a:pt x="440" y="124"/>
                  </a:lnTo>
                  <a:lnTo>
                    <a:pt x="440" y="124"/>
                  </a:lnTo>
                  <a:lnTo>
                    <a:pt x="428" y="132"/>
                  </a:lnTo>
                  <a:lnTo>
                    <a:pt x="418" y="138"/>
                  </a:lnTo>
                  <a:lnTo>
                    <a:pt x="406" y="138"/>
                  </a:lnTo>
                  <a:lnTo>
                    <a:pt x="394" y="134"/>
                  </a:lnTo>
                  <a:lnTo>
                    <a:pt x="394" y="134"/>
                  </a:lnTo>
                  <a:lnTo>
                    <a:pt x="402" y="132"/>
                  </a:lnTo>
                  <a:lnTo>
                    <a:pt x="408" y="128"/>
                  </a:lnTo>
                  <a:lnTo>
                    <a:pt x="408" y="128"/>
                  </a:lnTo>
                  <a:lnTo>
                    <a:pt x="410" y="128"/>
                  </a:lnTo>
                  <a:lnTo>
                    <a:pt x="410" y="128"/>
                  </a:lnTo>
                  <a:lnTo>
                    <a:pt x="410" y="124"/>
                  </a:lnTo>
                  <a:lnTo>
                    <a:pt x="408" y="122"/>
                  </a:lnTo>
                  <a:lnTo>
                    <a:pt x="412" y="122"/>
                  </a:lnTo>
                  <a:lnTo>
                    <a:pt x="412" y="122"/>
                  </a:lnTo>
                  <a:lnTo>
                    <a:pt x="426" y="126"/>
                  </a:lnTo>
                  <a:lnTo>
                    <a:pt x="426" y="126"/>
                  </a:lnTo>
                  <a:lnTo>
                    <a:pt x="428" y="126"/>
                  </a:lnTo>
                  <a:lnTo>
                    <a:pt x="432" y="124"/>
                  </a:lnTo>
                  <a:lnTo>
                    <a:pt x="438" y="122"/>
                  </a:lnTo>
                  <a:lnTo>
                    <a:pt x="438" y="122"/>
                  </a:lnTo>
                  <a:lnTo>
                    <a:pt x="442" y="118"/>
                  </a:lnTo>
                  <a:lnTo>
                    <a:pt x="442" y="118"/>
                  </a:lnTo>
                  <a:lnTo>
                    <a:pt x="446" y="116"/>
                  </a:lnTo>
                  <a:lnTo>
                    <a:pt x="448" y="116"/>
                  </a:lnTo>
                  <a:lnTo>
                    <a:pt x="450" y="118"/>
                  </a:lnTo>
                  <a:lnTo>
                    <a:pt x="450" y="118"/>
                  </a:lnTo>
                  <a:lnTo>
                    <a:pt x="450" y="120"/>
                  </a:lnTo>
                  <a:lnTo>
                    <a:pt x="448" y="122"/>
                  </a:lnTo>
                  <a:lnTo>
                    <a:pt x="442" y="124"/>
                  </a:lnTo>
                  <a:lnTo>
                    <a:pt x="442" y="124"/>
                  </a:lnTo>
                  <a:close/>
                  <a:moveTo>
                    <a:pt x="456" y="156"/>
                  </a:moveTo>
                  <a:lnTo>
                    <a:pt x="456" y="156"/>
                  </a:lnTo>
                  <a:lnTo>
                    <a:pt x="450" y="154"/>
                  </a:lnTo>
                  <a:lnTo>
                    <a:pt x="450" y="154"/>
                  </a:lnTo>
                  <a:lnTo>
                    <a:pt x="454" y="152"/>
                  </a:lnTo>
                  <a:lnTo>
                    <a:pt x="458" y="152"/>
                  </a:lnTo>
                  <a:lnTo>
                    <a:pt x="462" y="154"/>
                  </a:lnTo>
                  <a:lnTo>
                    <a:pt x="466" y="154"/>
                  </a:lnTo>
                  <a:lnTo>
                    <a:pt x="466" y="154"/>
                  </a:lnTo>
                  <a:lnTo>
                    <a:pt x="460" y="156"/>
                  </a:lnTo>
                  <a:lnTo>
                    <a:pt x="456" y="156"/>
                  </a:lnTo>
                  <a:lnTo>
                    <a:pt x="456" y="156"/>
                  </a:lnTo>
                  <a:close/>
                  <a:moveTo>
                    <a:pt x="508" y="180"/>
                  </a:moveTo>
                  <a:lnTo>
                    <a:pt x="508" y="180"/>
                  </a:lnTo>
                  <a:lnTo>
                    <a:pt x="506" y="176"/>
                  </a:lnTo>
                  <a:lnTo>
                    <a:pt x="506" y="172"/>
                  </a:lnTo>
                  <a:lnTo>
                    <a:pt x="510" y="170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2" y="176"/>
                  </a:lnTo>
                  <a:lnTo>
                    <a:pt x="510" y="178"/>
                  </a:lnTo>
                  <a:lnTo>
                    <a:pt x="508" y="180"/>
                  </a:lnTo>
                  <a:lnTo>
                    <a:pt x="508" y="180"/>
                  </a:lnTo>
                  <a:close/>
                  <a:moveTo>
                    <a:pt x="516" y="118"/>
                  </a:moveTo>
                  <a:lnTo>
                    <a:pt x="516" y="118"/>
                  </a:lnTo>
                  <a:lnTo>
                    <a:pt x="514" y="118"/>
                  </a:lnTo>
                  <a:lnTo>
                    <a:pt x="512" y="116"/>
                  </a:lnTo>
                  <a:lnTo>
                    <a:pt x="512" y="116"/>
                  </a:lnTo>
                  <a:lnTo>
                    <a:pt x="512" y="114"/>
                  </a:lnTo>
                  <a:lnTo>
                    <a:pt x="514" y="112"/>
                  </a:lnTo>
                  <a:lnTo>
                    <a:pt x="518" y="110"/>
                  </a:lnTo>
                  <a:lnTo>
                    <a:pt x="518" y="110"/>
                  </a:lnTo>
                  <a:lnTo>
                    <a:pt x="520" y="110"/>
                  </a:lnTo>
                  <a:lnTo>
                    <a:pt x="522" y="114"/>
                  </a:lnTo>
                  <a:lnTo>
                    <a:pt x="522" y="114"/>
                  </a:lnTo>
                  <a:lnTo>
                    <a:pt x="520" y="116"/>
                  </a:lnTo>
                  <a:lnTo>
                    <a:pt x="518" y="118"/>
                  </a:lnTo>
                  <a:lnTo>
                    <a:pt x="516" y="118"/>
                  </a:lnTo>
                  <a:lnTo>
                    <a:pt x="516" y="118"/>
                  </a:lnTo>
                  <a:close/>
                  <a:moveTo>
                    <a:pt x="526" y="208"/>
                  </a:moveTo>
                  <a:lnTo>
                    <a:pt x="526" y="208"/>
                  </a:lnTo>
                  <a:lnTo>
                    <a:pt x="528" y="210"/>
                  </a:lnTo>
                  <a:lnTo>
                    <a:pt x="530" y="214"/>
                  </a:lnTo>
                  <a:lnTo>
                    <a:pt x="530" y="222"/>
                  </a:lnTo>
                  <a:lnTo>
                    <a:pt x="532" y="230"/>
                  </a:lnTo>
                  <a:lnTo>
                    <a:pt x="534" y="232"/>
                  </a:lnTo>
                  <a:lnTo>
                    <a:pt x="536" y="236"/>
                  </a:lnTo>
                  <a:lnTo>
                    <a:pt x="536" y="236"/>
                  </a:lnTo>
                  <a:lnTo>
                    <a:pt x="528" y="230"/>
                  </a:lnTo>
                  <a:lnTo>
                    <a:pt x="522" y="224"/>
                  </a:lnTo>
                  <a:lnTo>
                    <a:pt x="522" y="216"/>
                  </a:lnTo>
                  <a:lnTo>
                    <a:pt x="526" y="208"/>
                  </a:lnTo>
                  <a:lnTo>
                    <a:pt x="526" y="208"/>
                  </a:lnTo>
                  <a:close/>
                  <a:moveTo>
                    <a:pt x="542" y="208"/>
                  </a:moveTo>
                  <a:lnTo>
                    <a:pt x="542" y="208"/>
                  </a:lnTo>
                  <a:lnTo>
                    <a:pt x="544" y="208"/>
                  </a:lnTo>
                  <a:lnTo>
                    <a:pt x="544" y="208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56" y="238"/>
                  </a:lnTo>
                  <a:lnTo>
                    <a:pt x="556" y="240"/>
                  </a:lnTo>
                  <a:lnTo>
                    <a:pt x="552" y="248"/>
                  </a:lnTo>
                  <a:lnTo>
                    <a:pt x="552" y="248"/>
                  </a:lnTo>
                  <a:lnTo>
                    <a:pt x="550" y="236"/>
                  </a:lnTo>
                  <a:lnTo>
                    <a:pt x="546" y="232"/>
                  </a:lnTo>
                  <a:lnTo>
                    <a:pt x="542" y="228"/>
                  </a:lnTo>
                  <a:lnTo>
                    <a:pt x="542" y="228"/>
                  </a:lnTo>
                  <a:lnTo>
                    <a:pt x="536" y="222"/>
                  </a:lnTo>
                  <a:lnTo>
                    <a:pt x="534" y="218"/>
                  </a:lnTo>
                  <a:lnTo>
                    <a:pt x="536" y="212"/>
                  </a:lnTo>
                  <a:lnTo>
                    <a:pt x="542" y="208"/>
                  </a:lnTo>
                  <a:lnTo>
                    <a:pt x="542" y="208"/>
                  </a:lnTo>
                  <a:close/>
                  <a:moveTo>
                    <a:pt x="752" y="676"/>
                  </a:moveTo>
                  <a:lnTo>
                    <a:pt x="752" y="676"/>
                  </a:lnTo>
                  <a:lnTo>
                    <a:pt x="750" y="676"/>
                  </a:lnTo>
                  <a:lnTo>
                    <a:pt x="748" y="676"/>
                  </a:lnTo>
                  <a:lnTo>
                    <a:pt x="748" y="676"/>
                  </a:lnTo>
                  <a:lnTo>
                    <a:pt x="746" y="672"/>
                  </a:lnTo>
                  <a:lnTo>
                    <a:pt x="746" y="668"/>
                  </a:lnTo>
                  <a:lnTo>
                    <a:pt x="746" y="664"/>
                  </a:lnTo>
                  <a:lnTo>
                    <a:pt x="750" y="662"/>
                  </a:lnTo>
                  <a:lnTo>
                    <a:pt x="750" y="662"/>
                  </a:lnTo>
                  <a:lnTo>
                    <a:pt x="754" y="668"/>
                  </a:lnTo>
                  <a:lnTo>
                    <a:pt x="754" y="672"/>
                  </a:lnTo>
                  <a:lnTo>
                    <a:pt x="752" y="676"/>
                  </a:lnTo>
                  <a:lnTo>
                    <a:pt x="752" y="6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7816850" y="1447800"/>
              <a:ext cx="123825" cy="177800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6" y="82"/>
                </a:cxn>
                <a:cxn ang="0">
                  <a:pos x="10" y="98"/>
                </a:cxn>
                <a:cxn ang="0">
                  <a:pos x="12" y="100"/>
                </a:cxn>
                <a:cxn ang="0">
                  <a:pos x="22" y="104"/>
                </a:cxn>
                <a:cxn ang="0">
                  <a:pos x="40" y="106"/>
                </a:cxn>
                <a:cxn ang="0">
                  <a:pos x="46" y="112"/>
                </a:cxn>
                <a:cxn ang="0">
                  <a:pos x="50" y="110"/>
                </a:cxn>
                <a:cxn ang="0">
                  <a:pos x="54" y="108"/>
                </a:cxn>
                <a:cxn ang="0">
                  <a:pos x="58" y="96"/>
                </a:cxn>
                <a:cxn ang="0">
                  <a:pos x="60" y="88"/>
                </a:cxn>
                <a:cxn ang="0">
                  <a:pos x="66" y="74"/>
                </a:cxn>
                <a:cxn ang="0">
                  <a:pos x="68" y="66"/>
                </a:cxn>
                <a:cxn ang="0">
                  <a:pos x="72" y="62"/>
                </a:cxn>
                <a:cxn ang="0">
                  <a:pos x="78" y="60"/>
                </a:cxn>
                <a:cxn ang="0">
                  <a:pos x="70" y="50"/>
                </a:cxn>
                <a:cxn ang="0">
                  <a:pos x="66" y="38"/>
                </a:cxn>
                <a:cxn ang="0">
                  <a:pos x="66" y="32"/>
                </a:cxn>
                <a:cxn ang="0">
                  <a:pos x="68" y="26"/>
                </a:cxn>
                <a:cxn ang="0">
                  <a:pos x="78" y="16"/>
                </a:cxn>
                <a:cxn ang="0">
                  <a:pos x="70" y="10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58" y="6"/>
                </a:cxn>
                <a:cxn ang="0">
                  <a:pos x="48" y="20"/>
                </a:cxn>
                <a:cxn ang="0">
                  <a:pos x="40" y="28"/>
                </a:cxn>
                <a:cxn ang="0">
                  <a:pos x="24" y="44"/>
                </a:cxn>
                <a:cxn ang="0">
                  <a:pos x="18" y="52"/>
                </a:cxn>
                <a:cxn ang="0">
                  <a:pos x="12" y="54"/>
                </a:cxn>
                <a:cxn ang="0">
                  <a:pos x="6" y="52"/>
                </a:cxn>
                <a:cxn ang="0">
                  <a:pos x="0" y="58"/>
                </a:cxn>
                <a:cxn ang="0">
                  <a:pos x="0" y="64"/>
                </a:cxn>
              </a:cxnLst>
              <a:rect l="0" t="0" r="r" b="b"/>
              <a:pathLst>
                <a:path w="78" h="112">
                  <a:moveTo>
                    <a:pt x="0" y="64"/>
                  </a:moveTo>
                  <a:lnTo>
                    <a:pt x="0" y="64"/>
                  </a:lnTo>
                  <a:lnTo>
                    <a:pt x="2" y="74"/>
                  </a:lnTo>
                  <a:lnTo>
                    <a:pt x="6" y="82"/>
                  </a:lnTo>
                  <a:lnTo>
                    <a:pt x="8" y="90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22" y="104"/>
                  </a:lnTo>
                  <a:lnTo>
                    <a:pt x="30" y="104"/>
                  </a:lnTo>
                  <a:lnTo>
                    <a:pt x="40" y="106"/>
                  </a:lnTo>
                  <a:lnTo>
                    <a:pt x="44" y="108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50" y="110"/>
                  </a:lnTo>
                  <a:lnTo>
                    <a:pt x="54" y="108"/>
                  </a:lnTo>
                  <a:lnTo>
                    <a:pt x="54" y="108"/>
                  </a:lnTo>
                  <a:lnTo>
                    <a:pt x="56" y="102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60" y="88"/>
                  </a:lnTo>
                  <a:lnTo>
                    <a:pt x="62" y="80"/>
                  </a:lnTo>
                  <a:lnTo>
                    <a:pt x="66" y="74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72" y="62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56"/>
                  </a:lnTo>
                  <a:lnTo>
                    <a:pt x="70" y="50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6" y="18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0" y="28"/>
                  </a:lnTo>
                  <a:lnTo>
                    <a:pt x="30" y="36"/>
                  </a:lnTo>
                  <a:lnTo>
                    <a:pt x="24" y="4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7648575" y="1470025"/>
              <a:ext cx="133350" cy="184150"/>
            </a:xfrm>
            <a:custGeom>
              <a:avLst/>
              <a:gdLst/>
              <a:ahLst/>
              <a:cxnLst>
                <a:cxn ang="0">
                  <a:pos x="82" y="108"/>
                </a:cxn>
                <a:cxn ang="0">
                  <a:pos x="82" y="108"/>
                </a:cxn>
                <a:cxn ang="0">
                  <a:pos x="82" y="9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2" y="88"/>
                </a:cxn>
                <a:cxn ang="0">
                  <a:pos x="84" y="88"/>
                </a:cxn>
                <a:cxn ang="0">
                  <a:pos x="84" y="88"/>
                </a:cxn>
                <a:cxn ang="0">
                  <a:pos x="76" y="82"/>
                </a:cxn>
                <a:cxn ang="0">
                  <a:pos x="76" y="82"/>
                </a:cxn>
                <a:cxn ang="0">
                  <a:pos x="72" y="78"/>
                </a:cxn>
                <a:cxn ang="0">
                  <a:pos x="68" y="72"/>
                </a:cxn>
                <a:cxn ang="0">
                  <a:pos x="64" y="66"/>
                </a:cxn>
                <a:cxn ang="0">
                  <a:pos x="64" y="64"/>
                </a:cxn>
                <a:cxn ang="0">
                  <a:pos x="64" y="64"/>
                </a:cxn>
                <a:cxn ang="0">
                  <a:pos x="64" y="56"/>
                </a:cxn>
                <a:cxn ang="0">
                  <a:pos x="62" y="52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8" y="30"/>
                </a:cxn>
                <a:cxn ang="0">
                  <a:pos x="32" y="24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8" y="26"/>
                </a:cxn>
                <a:cxn ang="0">
                  <a:pos x="26" y="42"/>
                </a:cxn>
                <a:cxn ang="0">
                  <a:pos x="34" y="56"/>
                </a:cxn>
                <a:cxn ang="0">
                  <a:pos x="40" y="72"/>
                </a:cxn>
                <a:cxn ang="0">
                  <a:pos x="40" y="72"/>
                </a:cxn>
                <a:cxn ang="0">
                  <a:pos x="46" y="84"/>
                </a:cxn>
                <a:cxn ang="0">
                  <a:pos x="54" y="94"/>
                </a:cxn>
                <a:cxn ang="0">
                  <a:pos x="70" y="114"/>
                </a:cxn>
                <a:cxn ang="0">
                  <a:pos x="70" y="114"/>
                </a:cxn>
                <a:cxn ang="0">
                  <a:pos x="72" y="116"/>
                </a:cxn>
                <a:cxn ang="0">
                  <a:pos x="74" y="116"/>
                </a:cxn>
                <a:cxn ang="0">
                  <a:pos x="78" y="114"/>
                </a:cxn>
                <a:cxn ang="0">
                  <a:pos x="78" y="114"/>
                </a:cxn>
                <a:cxn ang="0">
                  <a:pos x="80" y="114"/>
                </a:cxn>
                <a:cxn ang="0">
                  <a:pos x="82" y="112"/>
                </a:cxn>
                <a:cxn ang="0">
                  <a:pos x="82" y="108"/>
                </a:cxn>
                <a:cxn ang="0">
                  <a:pos x="82" y="108"/>
                </a:cxn>
              </a:cxnLst>
              <a:rect l="0" t="0" r="r" b="b"/>
              <a:pathLst>
                <a:path w="84" h="116">
                  <a:moveTo>
                    <a:pt x="82" y="108"/>
                  </a:moveTo>
                  <a:lnTo>
                    <a:pt x="82" y="108"/>
                  </a:lnTo>
                  <a:lnTo>
                    <a:pt x="82" y="9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2" y="78"/>
                  </a:lnTo>
                  <a:lnTo>
                    <a:pt x="68" y="72"/>
                  </a:lnTo>
                  <a:lnTo>
                    <a:pt x="64" y="66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56"/>
                  </a:lnTo>
                  <a:lnTo>
                    <a:pt x="62" y="52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8" y="30"/>
                  </a:lnTo>
                  <a:lnTo>
                    <a:pt x="32" y="24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8" y="26"/>
                  </a:lnTo>
                  <a:lnTo>
                    <a:pt x="26" y="42"/>
                  </a:lnTo>
                  <a:lnTo>
                    <a:pt x="34" y="56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6" y="84"/>
                  </a:lnTo>
                  <a:lnTo>
                    <a:pt x="54" y="9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2" y="116"/>
                  </a:lnTo>
                  <a:lnTo>
                    <a:pt x="74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4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2" y="10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8086725" y="882650"/>
              <a:ext cx="139700" cy="123825"/>
            </a:xfrm>
            <a:custGeom>
              <a:avLst/>
              <a:gdLst/>
              <a:ahLst/>
              <a:cxnLst>
                <a:cxn ang="0">
                  <a:pos x="38" y="58"/>
                </a:cxn>
                <a:cxn ang="0">
                  <a:pos x="36" y="58"/>
                </a:cxn>
                <a:cxn ang="0">
                  <a:pos x="16" y="60"/>
                </a:cxn>
                <a:cxn ang="0">
                  <a:pos x="0" y="74"/>
                </a:cxn>
                <a:cxn ang="0">
                  <a:pos x="8" y="72"/>
                </a:cxn>
                <a:cxn ang="0">
                  <a:pos x="26" y="68"/>
                </a:cxn>
                <a:cxn ang="0">
                  <a:pos x="32" y="64"/>
                </a:cxn>
                <a:cxn ang="0">
                  <a:pos x="36" y="72"/>
                </a:cxn>
                <a:cxn ang="0">
                  <a:pos x="36" y="76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2" y="72"/>
                </a:cxn>
                <a:cxn ang="0">
                  <a:pos x="46" y="68"/>
                </a:cxn>
                <a:cxn ang="0">
                  <a:pos x="46" y="64"/>
                </a:cxn>
                <a:cxn ang="0">
                  <a:pos x="54" y="66"/>
                </a:cxn>
                <a:cxn ang="0">
                  <a:pos x="66" y="60"/>
                </a:cxn>
                <a:cxn ang="0">
                  <a:pos x="70" y="58"/>
                </a:cxn>
                <a:cxn ang="0">
                  <a:pos x="78" y="54"/>
                </a:cxn>
                <a:cxn ang="0">
                  <a:pos x="78" y="46"/>
                </a:cxn>
                <a:cxn ang="0">
                  <a:pos x="82" y="28"/>
                </a:cxn>
                <a:cxn ang="0">
                  <a:pos x="86" y="20"/>
                </a:cxn>
                <a:cxn ang="0">
                  <a:pos x="88" y="14"/>
                </a:cxn>
                <a:cxn ang="0">
                  <a:pos x="84" y="8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4" y="4"/>
                </a:cxn>
                <a:cxn ang="0">
                  <a:pos x="72" y="10"/>
                </a:cxn>
                <a:cxn ang="0">
                  <a:pos x="70" y="26"/>
                </a:cxn>
                <a:cxn ang="0">
                  <a:pos x="68" y="32"/>
                </a:cxn>
                <a:cxn ang="0">
                  <a:pos x="54" y="42"/>
                </a:cxn>
                <a:cxn ang="0">
                  <a:pos x="42" y="52"/>
                </a:cxn>
                <a:cxn ang="0">
                  <a:pos x="38" y="58"/>
                </a:cxn>
              </a:cxnLst>
              <a:rect l="0" t="0" r="r" b="b"/>
              <a:pathLst>
                <a:path w="88" h="78">
                  <a:moveTo>
                    <a:pt x="38" y="58"/>
                  </a:moveTo>
                  <a:lnTo>
                    <a:pt x="38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16" y="60"/>
                  </a:lnTo>
                  <a:lnTo>
                    <a:pt x="8" y="6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8" y="72"/>
                  </a:lnTo>
                  <a:lnTo>
                    <a:pt x="14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46" y="70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60" y="64"/>
                  </a:lnTo>
                  <a:lnTo>
                    <a:pt x="66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76" y="58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46"/>
                  </a:lnTo>
                  <a:lnTo>
                    <a:pt x="80" y="36"/>
                  </a:lnTo>
                  <a:lnTo>
                    <a:pt x="82" y="2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2" y="2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2"/>
                  </a:lnTo>
                  <a:lnTo>
                    <a:pt x="74" y="4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8" y="32"/>
                  </a:lnTo>
                  <a:lnTo>
                    <a:pt x="64" y="36"/>
                  </a:lnTo>
                  <a:lnTo>
                    <a:pt x="54" y="42"/>
                  </a:lnTo>
                  <a:lnTo>
                    <a:pt x="46" y="48"/>
                  </a:lnTo>
                  <a:lnTo>
                    <a:pt x="42" y="52"/>
                  </a:lnTo>
                  <a:lnTo>
                    <a:pt x="38" y="58"/>
                  </a:lnTo>
                  <a:lnTo>
                    <a:pt x="38" y="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4911725" y="330200"/>
              <a:ext cx="301625" cy="98425"/>
            </a:xfrm>
            <a:custGeom>
              <a:avLst/>
              <a:gdLst/>
              <a:ahLst/>
              <a:cxnLst>
                <a:cxn ang="0">
                  <a:pos x="40" y="28"/>
                </a:cxn>
                <a:cxn ang="0">
                  <a:pos x="54" y="18"/>
                </a:cxn>
                <a:cxn ang="0">
                  <a:pos x="62" y="16"/>
                </a:cxn>
                <a:cxn ang="0">
                  <a:pos x="62" y="18"/>
                </a:cxn>
                <a:cxn ang="0">
                  <a:pos x="56" y="24"/>
                </a:cxn>
                <a:cxn ang="0">
                  <a:pos x="52" y="26"/>
                </a:cxn>
                <a:cxn ang="0">
                  <a:pos x="78" y="32"/>
                </a:cxn>
                <a:cxn ang="0">
                  <a:pos x="58" y="36"/>
                </a:cxn>
                <a:cxn ang="0">
                  <a:pos x="70" y="40"/>
                </a:cxn>
                <a:cxn ang="0">
                  <a:pos x="88" y="40"/>
                </a:cxn>
                <a:cxn ang="0">
                  <a:pos x="106" y="44"/>
                </a:cxn>
                <a:cxn ang="0">
                  <a:pos x="66" y="48"/>
                </a:cxn>
                <a:cxn ang="0">
                  <a:pos x="72" y="52"/>
                </a:cxn>
                <a:cxn ang="0">
                  <a:pos x="88" y="54"/>
                </a:cxn>
                <a:cxn ang="0">
                  <a:pos x="96" y="60"/>
                </a:cxn>
                <a:cxn ang="0">
                  <a:pos x="114" y="62"/>
                </a:cxn>
                <a:cxn ang="0">
                  <a:pos x="176" y="58"/>
                </a:cxn>
                <a:cxn ang="0">
                  <a:pos x="182" y="58"/>
                </a:cxn>
                <a:cxn ang="0">
                  <a:pos x="182" y="54"/>
                </a:cxn>
                <a:cxn ang="0">
                  <a:pos x="176" y="52"/>
                </a:cxn>
                <a:cxn ang="0">
                  <a:pos x="182" y="48"/>
                </a:cxn>
                <a:cxn ang="0">
                  <a:pos x="190" y="46"/>
                </a:cxn>
                <a:cxn ang="0">
                  <a:pos x="162" y="28"/>
                </a:cxn>
                <a:cxn ang="0">
                  <a:pos x="162" y="14"/>
                </a:cxn>
                <a:cxn ang="0">
                  <a:pos x="162" y="1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52" y="14"/>
                </a:cxn>
                <a:cxn ang="0">
                  <a:pos x="140" y="14"/>
                </a:cxn>
                <a:cxn ang="0">
                  <a:pos x="138" y="18"/>
                </a:cxn>
                <a:cxn ang="0">
                  <a:pos x="142" y="26"/>
                </a:cxn>
                <a:cxn ang="0">
                  <a:pos x="136" y="30"/>
                </a:cxn>
                <a:cxn ang="0">
                  <a:pos x="132" y="22"/>
                </a:cxn>
                <a:cxn ang="0">
                  <a:pos x="120" y="18"/>
                </a:cxn>
                <a:cxn ang="0">
                  <a:pos x="114" y="22"/>
                </a:cxn>
                <a:cxn ang="0">
                  <a:pos x="102" y="16"/>
                </a:cxn>
                <a:cxn ang="0">
                  <a:pos x="94" y="18"/>
                </a:cxn>
                <a:cxn ang="0">
                  <a:pos x="88" y="14"/>
                </a:cxn>
                <a:cxn ang="0">
                  <a:pos x="78" y="14"/>
                </a:cxn>
                <a:cxn ang="0">
                  <a:pos x="74" y="14"/>
                </a:cxn>
                <a:cxn ang="0">
                  <a:pos x="78" y="12"/>
                </a:cxn>
                <a:cxn ang="0">
                  <a:pos x="78" y="10"/>
                </a:cxn>
                <a:cxn ang="0">
                  <a:pos x="60" y="4"/>
                </a:cxn>
                <a:cxn ang="0">
                  <a:pos x="40" y="2"/>
                </a:cxn>
                <a:cxn ang="0">
                  <a:pos x="26" y="0"/>
                </a:cxn>
                <a:cxn ang="0">
                  <a:pos x="10" y="2"/>
                </a:cxn>
                <a:cxn ang="0">
                  <a:pos x="10" y="8"/>
                </a:cxn>
                <a:cxn ang="0">
                  <a:pos x="4" y="20"/>
                </a:cxn>
                <a:cxn ang="0">
                  <a:pos x="16" y="32"/>
                </a:cxn>
                <a:cxn ang="0">
                  <a:pos x="34" y="32"/>
                </a:cxn>
              </a:cxnLst>
              <a:rect l="0" t="0" r="r" b="b"/>
              <a:pathLst>
                <a:path w="190" h="62">
                  <a:moveTo>
                    <a:pt x="34" y="32"/>
                  </a:moveTo>
                  <a:lnTo>
                    <a:pt x="34" y="32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8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20"/>
                  </a:lnTo>
                  <a:lnTo>
                    <a:pt x="58" y="20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30"/>
                  </a:lnTo>
                  <a:lnTo>
                    <a:pt x="64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40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106" y="44"/>
                  </a:lnTo>
                  <a:lnTo>
                    <a:pt x="106" y="44"/>
                  </a:lnTo>
                  <a:lnTo>
                    <a:pt x="86" y="44"/>
                  </a:lnTo>
                  <a:lnTo>
                    <a:pt x="76" y="44"/>
                  </a:lnTo>
                  <a:lnTo>
                    <a:pt x="66" y="48"/>
                  </a:lnTo>
                  <a:lnTo>
                    <a:pt x="66" y="48"/>
                  </a:lnTo>
                  <a:lnTo>
                    <a:pt x="68" y="50"/>
                  </a:lnTo>
                  <a:lnTo>
                    <a:pt x="72" y="52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8" y="54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6" y="60"/>
                  </a:lnTo>
                  <a:lnTo>
                    <a:pt x="102" y="6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44" y="56"/>
                  </a:lnTo>
                  <a:lnTo>
                    <a:pt x="160" y="56"/>
                  </a:lnTo>
                  <a:lnTo>
                    <a:pt x="176" y="58"/>
                  </a:lnTo>
                  <a:lnTo>
                    <a:pt x="176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78" y="54"/>
                  </a:lnTo>
                  <a:lnTo>
                    <a:pt x="176" y="52"/>
                  </a:lnTo>
                  <a:lnTo>
                    <a:pt x="176" y="52"/>
                  </a:lnTo>
                  <a:lnTo>
                    <a:pt x="178" y="50"/>
                  </a:lnTo>
                  <a:lnTo>
                    <a:pt x="182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8" y="44"/>
                  </a:lnTo>
                  <a:lnTo>
                    <a:pt x="168" y="38"/>
                  </a:lnTo>
                  <a:lnTo>
                    <a:pt x="162" y="28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4"/>
                  </a:lnTo>
                  <a:lnTo>
                    <a:pt x="164" y="12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60" y="8"/>
                  </a:lnTo>
                  <a:lnTo>
                    <a:pt x="158" y="8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52" y="14"/>
                  </a:lnTo>
                  <a:lnTo>
                    <a:pt x="152" y="14"/>
                  </a:lnTo>
                  <a:lnTo>
                    <a:pt x="144" y="14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8" y="18"/>
                  </a:lnTo>
                  <a:lnTo>
                    <a:pt x="138" y="18"/>
                  </a:lnTo>
                  <a:lnTo>
                    <a:pt x="140" y="24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36" y="30"/>
                  </a:lnTo>
                  <a:lnTo>
                    <a:pt x="134" y="28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26" y="18"/>
                  </a:lnTo>
                  <a:lnTo>
                    <a:pt x="124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8" y="20"/>
                  </a:lnTo>
                  <a:lnTo>
                    <a:pt x="114" y="22"/>
                  </a:lnTo>
                  <a:lnTo>
                    <a:pt x="110" y="20"/>
                  </a:lnTo>
                  <a:lnTo>
                    <a:pt x="110" y="20"/>
                  </a:lnTo>
                  <a:lnTo>
                    <a:pt x="102" y="16"/>
                  </a:lnTo>
                  <a:lnTo>
                    <a:pt x="98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0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6" y="32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80"/>
            <p:cNvSpPr>
              <a:spLocks/>
            </p:cNvSpPr>
            <p:nvPr/>
          </p:nvSpPr>
          <p:spPr bwMode="auto">
            <a:xfrm>
              <a:off x="7004050" y="1758950"/>
              <a:ext cx="88900" cy="222250"/>
            </a:xfrm>
            <a:custGeom>
              <a:avLst/>
              <a:gdLst/>
              <a:ahLst/>
              <a:cxnLst>
                <a:cxn ang="0">
                  <a:pos x="56" y="34"/>
                </a:cxn>
                <a:cxn ang="0">
                  <a:pos x="56" y="34"/>
                </a:cxn>
                <a:cxn ang="0">
                  <a:pos x="54" y="26"/>
                </a:cxn>
                <a:cxn ang="0">
                  <a:pos x="52" y="18"/>
                </a:cxn>
                <a:cxn ang="0">
                  <a:pos x="50" y="10"/>
                </a:cxn>
                <a:cxn ang="0">
                  <a:pos x="46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4" y="8"/>
                </a:cxn>
                <a:cxn ang="0">
                  <a:pos x="42" y="14"/>
                </a:cxn>
                <a:cxn ang="0">
                  <a:pos x="38" y="18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4" y="30"/>
                </a:cxn>
                <a:cxn ang="0">
                  <a:pos x="30" y="34"/>
                </a:cxn>
                <a:cxn ang="0">
                  <a:pos x="22" y="40"/>
                </a:cxn>
                <a:cxn ang="0">
                  <a:pos x="22" y="40"/>
                </a:cxn>
                <a:cxn ang="0">
                  <a:pos x="12" y="46"/>
                </a:cxn>
                <a:cxn ang="0">
                  <a:pos x="8" y="52"/>
                </a:cxn>
                <a:cxn ang="0">
                  <a:pos x="6" y="60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8" y="8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2" y="96"/>
                </a:cxn>
                <a:cxn ang="0">
                  <a:pos x="2" y="102"/>
                </a:cxn>
                <a:cxn ang="0">
                  <a:pos x="0" y="112"/>
                </a:cxn>
                <a:cxn ang="0">
                  <a:pos x="6" y="132"/>
                </a:cxn>
                <a:cxn ang="0">
                  <a:pos x="6" y="132"/>
                </a:cxn>
                <a:cxn ang="0">
                  <a:pos x="8" y="136"/>
                </a:cxn>
                <a:cxn ang="0">
                  <a:pos x="12" y="138"/>
                </a:cxn>
                <a:cxn ang="0">
                  <a:pos x="12" y="138"/>
                </a:cxn>
                <a:cxn ang="0">
                  <a:pos x="14" y="140"/>
                </a:cxn>
                <a:cxn ang="0">
                  <a:pos x="16" y="140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36"/>
                </a:cxn>
                <a:cxn ang="0">
                  <a:pos x="28" y="134"/>
                </a:cxn>
                <a:cxn ang="0">
                  <a:pos x="30" y="130"/>
                </a:cxn>
                <a:cxn ang="0">
                  <a:pos x="32" y="124"/>
                </a:cxn>
                <a:cxn ang="0">
                  <a:pos x="32" y="124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36" y="102"/>
                </a:cxn>
                <a:cxn ang="0">
                  <a:pos x="46" y="68"/>
                </a:cxn>
                <a:cxn ang="0">
                  <a:pos x="46" y="68"/>
                </a:cxn>
                <a:cxn ang="0">
                  <a:pos x="48" y="60"/>
                </a:cxn>
                <a:cxn ang="0">
                  <a:pos x="46" y="52"/>
                </a:cxn>
                <a:cxn ang="0">
                  <a:pos x="46" y="52"/>
                </a:cxn>
                <a:cxn ang="0">
                  <a:pos x="46" y="50"/>
                </a:cxn>
                <a:cxn ang="0">
                  <a:pos x="46" y="50"/>
                </a:cxn>
                <a:cxn ang="0">
                  <a:pos x="50" y="48"/>
                </a:cxn>
                <a:cxn ang="0">
                  <a:pos x="50" y="46"/>
                </a:cxn>
                <a:cxn ang="0">
                  <a:pos x="50" y="46"/>
                </a:cxn>
                <a:cxn ang="0">
                  <a:pos x="48" y="42"/>
                </a:cxn>
                <a:cxn ang="0">
                  <a:pos x="48" y="38"/>
                </a:cxn>
                <a:cxn ang="0">
                  <a:pos x="52" y="36"/>
                </a:cxn>
                <a:cxn ang="0">
                  <a:pos x="56" y="34"/>
                </a:cxn>
                <a:cxn ang="0">
                  <a:pos x="56" y="34"/>
                </a:cxn>
              </a:cxnLst>
              <a:rect l="0" t="0" r="r" b="b"/>
              <a:pathLst>
                <a:path w="56" h="140">
                  <a:moveTo>
                    <a:pt x="56" y="34"/>
                  </a:moveTo>
                  <a:lnTo>
                    <a:pt x="56" y="34"/>
                  </a:lnTo>
                  <a:lnTo>
                    <a:pt x="54" y="26"/>
                  </a:lnTo>
                  <a:lnTo>
                    <a:pt x="52" y="18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8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4" y="30"/>
                  </a:lnTo>
                  <a:lnTo>
                    <a:pt x="30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2" y="46"/>
                  </a:lnTo>
                  <a:lnTo>
                    <a:pt x="8" y="52"/>
                  </a:lnTo>
                  <a:lnTo>
                    <a:pt x="6" y="6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6"/>
                  </a:lnTo>
                  <a:lnTo>
                    <a:pt x="2" y="102"/>
                  </a:lnTo>
                  <a:lnTo>
                    <a:pt x="0" y="11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8" y="136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40"/>
                  </a:lnTo>
                  <a:lnTo>
                    <a:pt x="16" y="140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6"/>
                  </a:lnTo>
                  <a:lnTo>
                    <a:pt x="28" y="134"/>
                  </a:lnTo>
                  <a:lnTo>
                    <a:pt x="30" y="130"/>
                  </a:lnTo>
                  <a:lnTo>
                    <a:pt x="32" y="124"/>
                  </a:lnTo>
                  <a:lnTo>
                    <a:pt x="32" y="124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8" y="6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50" y="48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81"/>
            <p:cNvSpPr>
              <a:spLocks/>
            </p:cNvSpPr>
            <p:nvPr/>
          </p:nvSpPr>
          <p:spPr bwMode="auto">
            <a:xfrm>
              <a:off x="6172200" y="466725"/>
              <a:ext cx="123825" cy="44450"/>
            </a:xfrm>
            <a:custGeom>
              <a:avLst/>
              <a:gdLst/>
              <a:ahLst/>
              <a:cxnLst>
                <a:cxn ang="0">
                  <a:pos x="76" y="14"/>
                </a:cxn>
                <a:cxn ang="0">
                  <a:pos x="76" y="14"/>
                </a:cxn>
                <a:cxn ang="0">
                  <a:pos x="78" y="10"/>
                </a:cxn>
                <a:cxn ang="0">
                  <a:pos x="74" y="6"/>
                </a:cxn>
                <a:cxn ang="0">
                  <a:pos x="74" y="6"/>
                </a:cxn>
                <a:cxn ang="0">
                  <a:pos x="64" y="0"/>
                </a:cxn>
                <a:cxn ang="0">
                  <a:pos x="58" y="0"/>
                </a:cxn>
                <a:cxn ang="0">
                  <a:pos x="52" y="2"/>
                </a:cxn>
                <a:cxn ang="0">
                  <a:pos x="52" y="2"/>
                </a:cxn>
                <a:cxn ang="0">
                  <a:pos x="44" y="4"/>
                </a:cxn>
                <a:cxn ang="0">
                  <a:pos x="36" y="4"/>
                </a:cxn>
                <a:cxn ang="0">
                  <a:pos x="2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18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20" y="26"/>
                </a:cxn>
                <a:cxn ang="0">
                  <a:pos x="28" y="28"/>
                </a:cxn>
                <a:cxn ang="0">
                  <a:pos x="46" y="26"/>
                </a:cxn>
                <a:cxn ang="0">
                  <a:pos x="64" y="22"/>
                </a:cxn>
                <a:cxn ang="0">
                  <a:pos x="72" y="18"/>
                </a:cxn>
                <a:cxn ang="0">
                  <a:pos x="76" y="14"/>
                </a:cxn>
                <a:cxn ang="0">
                  <a:pos x="76" y="14"/>
                </a:cxn>
              </a:cxnLst>
              <a:rect l="0" t="0" r="r" b="b"/>
              <a:pathLst>
                <a:path w="78" h="28">
                  <a:moveTo>
                    <a:pt x="76" y="14"/>
                  </a:moveTo>
                  <a:lnTo>
                    <a:pt x="76" y="14"/>
                  </a:lnTo>
                  <a:lnTo>
                    <a:pt x="78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6"/>
                  </a:lnTo>
                  <a:lnTo>
                    <a:pt x="28" y="28"/>
                  </a:lnTo>
                  <a:lnTo>
                    <a:pt x="46" y="26"/>
                  </a:lnTo>
                  <a:lnTo>
                    <a:pt x="64" y="22"/>
                  </a:lnTo>
                  <a:lnTo>
                    <a:pt x="72" y="18"/>
                  </a:lnTo>
                  <a:lnTo>
                    <a:pt x="76" y="14"/>
                  </a:lnTo>
                  <a:lnTo>
                    <a:pt x="76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2"/>
            <p:cNvSpPr>
              <a:spLocks/>
            </p:cNvSpPr>
            <p:nvPr/>
          </p:nvSpPr>
          <p:spPr bwMode="auto">
            <a:xfrm>
              <a:off x="8531225" y="2232025"/>
              <a:ext cx="92075" cy="98425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14"/>
                </a:cxn>
                <a:cxn ang="0">
                  <a:pos x="32" y="22"/>
                </a:cxn>
                <a:cxn ang="0">
                  <a:pos x="26" y="30"/>
                </a:cxn>
                <a:cxn ang="0">
                  <a:pos x="18" y="34"/>
                </a:cxn>
                <a:cxn ang="0">
                  <a:pos x="18" y="34"/>
                </a:cxn>
                <a:cxn ang="0">
                  <a:pos x="12" y="38"/>
                </a:cxn>
                <a:cxn ang="0">
                  <a:pos x="8" y="42"/>
                </a:cxn>
                <a:cxn ang="0">
                  <a:pos x="2" y="52"/>
                </a:cxn>
                <a:cxn ang="0">
                  <a:pos x="2" y="52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10" y="60"/>
                </a:cxn>
                <a:cxn ang="0">
                  <a:pos x="18" y="62"/>
                </a:cxn>
                <a:cxn ang="0">
                  <a:pos x="18" y="62"/>
                </a:cxn>
                <a:cxn ang="0">
                  <a:pos x="24" y="60"/>
                </a:cxn>
                <a:cxn ang="0">
                  <a:pos x="28" y="58"/>
                </a:cxn>
                <a:cxn ang="0">
                  <a:pos x="30" y="54"/>
                </a:cxn>
                <a:cxn ang="0">
                  <a:pos x="32" y="52"/>
                </a:cxn>
                <a:cxn ang="0">
                  <a:pos x="32" y="52"/>
                </a:cxn>
                <a:cxn ang="0">
                  <a:pos x="36" y="40"/>
                </a:cxn>
                <a:cxn ang="0">
                  <a:pos x="40" y="34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4"/>
                </a:cxn>
                <a:cxn ang="0">
                  <a:pos x="58" y="14"/>
                </a:cxn>
                <a:cxn ang="0">
                  <a:pos x="58" y="14"/>
                </a:cxn>
                <a:cxn ang="0">
                  <a:pos x="58" y="8"/>
                </a:cxn>
                <a:cxn ang="0">
                  <a:pos x="56" y="6"/>
                </a:cxn>
                <a:cxn ang="0">
                  <a:pos x="52" y="4"/>
                </a:cxn>
                <a:cxn ang="0">
                  <a:pos x="48" y="2"/>
                </a:cxn>
                <a:cxn ang="0">
                  <a:pos x="48" y="2"/>
                </a:cxn>
              </a:cxnLst>
              <a:rect l="0" t="0" r="r" b="b"/>
              <a:pathLst>
                <a:path w="58" h="62">
                  <a:moveTo>
                    <a:pt x="48" y="2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14"/>
                  </a:lnTo>
                  <a:lnTo>
                    <a:pt x="32" y="22"/>
                  </a:lnTo>
                  <a:lnTo>
                    <a:pt x="26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2" y="38"/>
                  </a:lnTo>
                  <a:lnTo>
                    <a:pt x="8" y="4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4" y="60"/>
                  </a:lnTo>
                  <a:lnTo>
                    <a:pt x="28" y="58"/>
                  </a:lnTo>
                  <a:lnTo>
                    <a:pt x="30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40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2" y="2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8"/>
                  </a:lnTo>
                  <a:lnTo>
                    <a:pt x="56" y="6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8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83"/>
            <p:cNvSpPr>
              <a:spLocks/>
            </p:cNvSpPr>
            <p:nvPr/>
          </p:nvSpPr>
          <p:spPr bwMode="auto">
            <a:xfrm>
              <a:off x="5314950" y="295275"/>
              <a:ext cx="161925" cy="34925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42" y="20"/>
                </a:cxn>
                <a:cxn ang="0">
                  <a:pos x="70" y="20"/>
                </a:cxn>
                <a:cxn ang="0">
                  <a:pos x="70" y="20"/>
                </a:cxn>
                <a:cxn ang="0">
                  <a:pos x="82" y="22"/>
                </a:cxn>
                <a:cxn ang="0">
                  <a:pos x="94" y="22"/>
                </a:cxn>
                <a:cxn ang="0">
                  <a:pos x="94" y="22"/>
                </a:cxn>
                <a:cxn ang="0">
                  <a:pos x="100" y="18"/>
                </a:cxn>
                <a:cxn ang="0">
                  <a:pos x="102" y="14"/>
                </a:cxn>
                <a:cxn ang="0">
                  <a:pos x="102" y="14"/>
                </a:cxn>
                <a:cxn ang="0">
                  <a:pos x="102" y="12"/>
                </a:cxn>
                <a:cxn ang="0">
                  <a:pos x="100" y="12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88" y="10"/>
                </a:cxn>
                <a:cxn ang="0">
                  <a:pos x="82" y="8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48" y="12"/>
                </a:cxn>
                <a:cxn ang="0">
                  <a:pos x="38" y="12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4" y="8"/>
                </a:cxn>
                <a:cxn ang="0">
                  <a:pos x="8" y="12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0" y="20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102" h="22">
                  <a:moveTo>
                    <a:pt x="14" y="20"/>
                  </a:moveTo>
                  <a:lnTo>
                    <a:pt x="14" y="20"/>
                  </a:lnTo>
                  <a:lnTo>
                    <a:pt x="42" y="20"/>
                  </a:lnTo>
                  <a:lnTo>
                    <a:pt x="70" y="20"/>
                  </a:lnTo>
                  <a:lnTo>
                    <a:pt x="70" y="20"/>
                  </a:lnTo>
                  <a:lnTo>
                    <a:pt x="82" y="2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8" y="10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48" y="12"/>
                  </a:lnTo>
                  <a:lnTo>
                    <a:pt x="38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auto">
            <a:xfrm>
              <a:off x="5273675" y="288925"/>
              <a:ext cx="41275" cy="12700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4" y="4"/>
                </a:cxn>
              </a:cxnLst>
              <a:rect l="0" t="0" r="r" b="b"/>
              <a:pathLst>
                <a:path w="26" h="8">
                  <a:moveTo>
                    <a:pt x="24" y="4"/>
                  </a:moveTo>
                  <a:lnTo>
                    <a:pt x="24" y="4"/>
                  </a:lnTo>
                  <a:lnTo>
                    <a:pt x="1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>
              <a:off x="5730875" y="708025"/>
              <a:ext cx="69850" cy="793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24" y="4"/>
                </a:cxn>
                <a:cxn ang="0">
                  <a:pos x="20" y="8"/>
                </a:cxn>
                <a:cxn ang="0">
                  <a:pos x="14" y="20"/>
                </a:cxn>
                <a:cxn ang="0">
                  <a:pos x="8" y="3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8" y="42"/>
                </a:cxn>
                <a:cxn ang="0">
                  <a:pos x="24" y="42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30" y="46"/>
                </a:cxn>
                <a:cxn ang="0">
                  <a:pos x="30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34" y="48"/>
                </a:cxn>
                <a:cxn ang="0">
                  <a:pos x="38" y="42"/>
                </a:cxn>
                <a:cxn ang="0">
                  <a:pos x="38" y="42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44" y="36"/>
                </a:cxn>
                <a:cxn ang="0">
                  <a:pos x="44" y="32"/>
                </a:cxn>
                <a:cxn ang="0">
                  <a:pos x="44" y="28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2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32" y="24"/>
                </a:cxn>
                <a:cxn ang="0">
                  <a:pos x="28" y="22"/>
                </a:cxn>
                <a:cxn ang="0">
                  <a:pos x="26" y="18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4" y="14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44" h="50">
                  <a:moveTo>
                    <a:pt x="30" y="0"/>
                  </a:moveTo>
                  <a:lnTo>
                    <a:pt x="30" y="0"/>
                  </a:lnTo>
                  <a:lnTo>
                    <a:pt x="24" y="4"/>
                  </a:lnTo>
                  <a:lnTo>
                    <a:pt x="20" y="8"/>
                  </a:lnTo>
                  <a:lnTo>
                    <a:pt x="14" y="20"/>
                  </a:lnTo>
                  <a:lnTo>
                    <a:pt x="8" y="3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4" y="4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4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2" y="24"/>
                  </a:lnTo>
                  <a:lnTo>
                    <a:pt x="28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86"/>
            <p:cNvSpPr>
              <a:spLocks/>
            </p:cNvSpPr>
            <p:nvPr/>
          </p:nvSpPr>
          <p:spPr bwMode="auto">
            <a:xfrm>
              <a:off x="6340475" y="647700"/>
              <a:ext cx="53975" cy="60325"/>
            </a:xfrm>
            <a:custGeom>
              <a:avLst/>
              <a:gdLst/>
              <a:ahLst/>
              <a:cxnLst>
                <a:cxn ang="0">
                  <a:pos x="8" y="38"/>
                </a:cxn>
                <a:cxn ang="0">
                  <a:pos x="8" y="38"/>
                </a:cxn>
                <a:cxn ang="0">
                  <a:pos x="20" y="3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2" y="28"/>
                </a:cxn>
                <a:cxn ang="0">
                  <a:pos x="32" y="24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4" y="6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4" y="6"/>
                </a:cxn>
                <a:cxn ang="0">
                  <a:pos x="10" y="12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4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6" y="22"/>
                </a:cxn>
                <a:cxn ang="0">
                  <a:pos x="8" y="24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8" y="38"/>
                </a:cxn>
                <a:cxn ang="0">
                  <a:pos x="8" y="38"/>
                </a:cxn>
              </a:cxnLst>
              <a:rect l="0" t="0" r="r" b="b"/>
              <a:pathLst>
                <a:path w="34" h="38">
                  <a:moveTo>
                    <a:pt x="8" y="38"/>
                  </a:moveTo>
                  <a:lnTo>
                    <a:pt x="8" y="38"/>
                  </a:lnTo>
                  <a:lnTo>
                    <a:pt x="2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8"/>
                  </a:lnTo>
                  <a:lnTo>
                    <a:pt x="32" y="2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87"/>
            <p:cNvSpPr>
              <a:spLocks/>
            </p:cNvSpPr>
            <p:nvPr/>
          </p:nvSpPr>
          <p:spPr bwMode="auto">
            <a:xfrm>
              <a:off x="7940675" y="1571625"/>
              <a:ext cx="47625" cy="82550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4" y="32"/>
                </a:cxn>
                <a:cxn ang="0">
                  <a:pos x="6" y="36"/>
                </a:cxn>
                <a:cxn ang="0">
                  <a:pos x="4" y="42"/>
                </a:cxn>
                <a:cxn ang="0">
                  <a:pos x="4" y="42"/>
                </a:cxn>
                <a:cxn ang="0">
                  <a:pos x="4" y="48"/>
                </a:cxn>
                <a:cxn ang="0">
                  <a:pos x="4" y="50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0" y="46"/>
                </a:cxn>
                <a:cxn ang="0">
                  <a:pos x="10" y="40"/>
                </a:cxn>
                <a:cxn ang="0">
                  <a:pos x="10" y="28"/>
                </a:cxn>
                <a:cxn ang="0">
                  <a:pos x="10" y="28"/>
                </a:cxn>
                <a:cxn ang="0">
                  <a:pos x="10" y="22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34"/>
                </a:cxn>
                <a:cxn ang="0">
                  <a:pos x="20" y="38"/>
                </a:cxn>
                <a:cxn ang="0">
                  <a:pos x="24" y="40"/>
                </a:cxn>
                <a:cxn ang="0">
                  <a:pos x="28" y="40"/>
                </a:cxn>
                <a:cxn ang="0">
                  <a:pos x="28" y="40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24" y="26"/>
                </a:cxn>
                <a:cxn ang="0">
                  <a:pos x="22" y="18"/>
                </a:cxn>
                <a:cxn ang="0">
                  <a:pos x="22" y="14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2"/>
                </a:cxn>
                <a:cxn ang="0">
                  <a:pos x="18" y="4"/>
                </a:cxn>
                <a:cxn ang="0">
                  <a:pos x="14" y="6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12"/>
                </a:cxn>
                <a:cxn ang="0">
                  <a:pos x="0" y="18"/>
                </a:cxn>
                <a:cxn ang="0">
                  <a:pos x="0" y="26"/>
                </a:cxn>
                <a:cxn ang="0">
                  <a:pos x="2" y="30"/>
                </a:cxn>
                <a:cxn ang="0">
                  <a:pos x="4" y="32"/>
                </a:cxn>
                <a:cxn ang="0">
                  <a:pos x="4" y="32"/>
                </a:cxn>
              </a:cxnLst>
              <a:rect l="0" t="0" r="r" b="b"/>
              <a:pathLst>
                <a:path w="30" h="52">
                  <a:moveTo>
                    <a:pt x="4" y="32"/>
                  </a:moveTo>
                  <a:lnTo>
                    <a:pt x="4" y="32"/>
                  </a:lnTo>
                  <a:lnTo>
                    <a:pt x="6" y="3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34"/>
                  </a:lnTo>
                  <a:lnTo>
                    <a:pt x="20" y="38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26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4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12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88"/>
            <p:cNvSpPr>
              <a:spLocks/>
            </p:cNvSpPr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9"/>
            <p:cNvSpPr>
              <a:spLocks/>
            </p:cNvSpPr>
            <p:nvPr/>
          </p:nvSpPr>
          <p:spPr bwMode="auto">
            <a:xfrm>
              <a:off x="8626475" y="2171700"/>
              <a:ext cx="50800" cy="730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0"/>
                </a:cxn>
                <a:cxn ang="0">
                  <a:pos x="8" y="34"/>
                </a:cxn>
                <a:cxn ang="0">
                  <a:pos x="8" y="34"/>
                </a:cxn>
                <a:cxn ang="0">
                  <a:pos x="8" y="36"/>
                </a:cxn>
                <a:cxn ang="0">
                  <a:pos x="6" y="40"/>
                </a:cxn>
                <a:cxn ang="0">
                  <a:pos x="6" y="40"/>
                </a:cxn>
                <a:cxn ang="0">
                  <a:pos x="4" y="44"/>
                </a:cxn>
                <a:cxn ang="0">
                  <a:pos x="8" y="46"/>
                </a:cxn>
                <a:cxn ang="0">
                  <a:pos x="8" y="46"/>
                </a:cxn>
                <a:cxn ang="0">
                  <a:pos x="10" y="46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32" y="10"/>
                </a:cxn>
                <a:cxn ang="0">
                  <a:pos x="32" y="10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6" y="8"/>
                </a:cxn>
                <a:cxn ang="0">
                  <a:pos x="22" y="10"/>
                </a:cxn>
                <a:cxn ang="0">
                  <a:pos x="18" y="10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32" h="46">
                  <a:moveTo>
                    <a:pt x="14" y="6"/>
                  </a:moveTo>
                  <a:lnTo>
                    <a:pt x="14" y="6"/>
                  </a:lnTo>
                  <a:lnTo>
                    <a:pt x="10" y="2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0"/>
            <p:cNvSpPr>
              <a:spLocks/>
            </p:cNvSpPr>
            <p:nvPr/>
          </p:nvSpPr>
          <p:spPr bwMode="auto">
            <a:xfrm>
              <a:off x="7775575" y="1660525"/>
              <a:ext cx="111125" cy="41275"/>
            </a:xfrm>
            <a:custGeom>
              <a:avLst/>
              <a:gdLst/>
              <a:ahLst/>
              <a:cxnLst>
                <a:cxn ang="0">
                  <a:pos x="70" y="22"/>
                </a:cxn>
                <a:cxn ang="0">
                  <a:pos x="70" y="22"/>
                </a:cxn>
                <a:cxn ang="0">
                  <a:pos x="68" y="18"/>
                </a:cxn>
                <a:cxn ang="0">
                  <a:pos x="68" y="18"/>
                </a:cxn>
                <a:cxn ang="0">
                  <a:pos x="62" y="18"/>
                </a:cxn>
                <a:cxn ang="0">
                  <a:pos x="58" y="14"/>
                </a:cxn>
                <a:cxn ang="0">
                  <a:pos x="54" y="12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28" y="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18" y="16"/>
                </a:cxn>
                <a:cxn ang="0">
                  <a:pos x="34" y="20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8" y="24"/>
                </a:cxn>
                <a:cxn ang="0">
                  <a:pos x="70" y="22"/>
                </a:cxn>
                <a:cxn ang="0">
                  <a:pos x="70" y="22"/>
                </a:cxn>
              </a:cxnLst>
              <a:rect l="0" t="0" r="r" b="b"/>
              <a:pathLst>
                <a:path w="70" h="26">
                  <a:moveTo>
                    <a:pt x="70" y="22"/>
                  </a:moveTo>
                  <a:lnTo>
                    <a:pt x="70" y="22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2" y="18"/>
                  </a:lnTo>
                  <a:lnTo>
                    <a:pt x="58" y="14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28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8" y="16"/>
                  </a:lnTo>
                  <a:lnTo>
                    <a:pt x="34" y="20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70" y="22"/>
                  </a:lnTo>
                  <a:lnTo>
                    <a:pt x="7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91"/>
            <p:cNvSpPr>
              <a:spLocks/>
            </p:cNvSpPr>
            <p:nvPr/>
          </p:nvSpPr>
          <p:spPr bwMode="auto">
            <a:xfrm>
              <a:off x="7102475" y="288925"/>
              <a:ext cx="215900" cy="104775"/>
            </a:xfrm>
            <a:custGeom>
              <a:avLst/>
              <a:gdLst/>
              <a:ahLst/>
              <a:cxnLst>
                <a:cxn ang="0">
                  <a:pos x="44" y="64"/>
                </a:cxn>
                <a:cxn ang="0">
                  <a:pos x="44" y="64"/>
                </a:cxn>
                <a:cxn ang="0">
                  <a:pos x="38" y="60"/>
                </a:cxn>
                <a:cxn ang="0">
                  <a:pos x="34" y="56"/>
                </a:cxn>
                <a:cxn ang="0">
                  <a:pos x="32" y="54"/>
                </a:cxn>
                <a:cxn ang="0">
                  <a:pos x="32" y="52"/>
                </a:cxn>
                <a:cxn ang="0">
                  <a:pos x="32" y="48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44" y="38"/>
                </a:cxn>
                <a:cxn ang="0">
                  <a:pos x="44" y="38"/>
                </a:cxn>
                <a:cxn ang="0">
                  <a:pos x="54" y="30"/>
                </a:cxn>
                <a:cxn ang="0">
                  <a:pos x="66" y="24"/>
                </a:cxn>
                <a:cxn ang="0">
                  <a:pos x="78" y="18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34" y="6"/>
                </a:cxn>
                <a:cxn ang="0">
                  <a:pos x="134" y="6"/>
                </a:cxn>
                <a:cxn ang="0">
                  <a:pos x="136" y="4"/>
                </a:cxn>
                <a:cxn ang="0">
                  <a:pos x="136" y="4"/>
                </a:cxn>
                <a:cxn ang="0">
                  <a:pos x="134" y="0"/>
                </a:cxn>
                <a:cxn ang="0">
                  <a:pos x="132" y="0"/>
                </a:cxn>
                <a:cxn ang="0">
                  <a:pos x="128" y="0"/>
                </a:cxn>
                <a:cxn ang="0">
                  <a:pos x="128" y="0"/>
                </a:cxn>
                <a:cxn ang="0">
                  <a:pos x="102" y="6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64" y="12"/>
                </a:cxn>
                <a:cxn ang="0">
                  <a:pos x="52" y="16"/>
                </a:cxn>
                <a:cxn ang="0">
                  <a:pos x="40" y="22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6" y="32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20" y="40"/>
                </a:cxn>
                <a:cxn ang="0">
                  <a:pos x="14" y="46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12" y="58"/>
                </a:cxn>
                <a:cxn ang="0">
                  <a:pos x="22" y="62"/>
                </a:cxn>
                <a:cxn ang="0">
                  <a:pos x="32" y="66"/>
                </a:cxn>
                <a:cxn ang="0">
                  <a:pos x="38" y="66"/>
                </a:cxn>
                <a:cxn ang="0">
                  <a:pos x="44" y="64"/>
                </a:cxn>
                <a:cxn ang="0">
                  <a:pos x="44" y="64"/>
                </a:cxn>
              </a:cxnLst>
              <a:rect l="0" t="0" r="r" b="b"/>
              <a:pathLst>
                <a:path w="136" h="66">
                  <a:moveTo>
                    <a:pt x="44" y="64"/>
                  </a:moveTo>
                  <a:lnTo>
                    <a:pt x="44" y="64"/>
                  </a:lnTo>
                  <a:lnTo>
                    <a:pt x="38" y="60"/>
                  </a:lnTo>
                  <a:lnTo>
                    <a:pt x="34" y="56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4" y="30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34" y="6"/>
                  </a:lnTo>
                  <a:lnTo>
                    <a:pt x="134" y="6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4" y="0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2" y="6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64" y="12"/>
                  </a:lnTo>
                  <a:lnTo>
                    <a:pt x="52" y="16"/>
                  </a:lnTo>
                  <a:lnTo>
                    <a:pt x="40" y="2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0" y="40"/>
                  </a:lnTo>
                  <a:lnTo>
                    <a:pt x="14" y="4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12" y="58"/>
                  </a:lnTo>
                  <a:lnTo>
                    <a:pt x="22" y="62"/>
                  </a:lnTo>
                  <a:lnTo>
                    <a:pt x="32" y="66"/>
                  </a:lnTo>
                  <a:lnTo>
                    <a:pt x="38" y="66"/>
                  </a:lnTo>
                  <a:lnTo>
                    <a:pt x="44" y="64"/>
                  </a:lnTo>
                  <a:lnTo>
                    <a:pt x="44" y="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2"/>
            <p:cNvSpPr>
              <a:spLocks/>
            </p:cNvSpPr>
            <p:nvPr/>
          </p:nvSpPr>
          <p:spPr bwMode="auto">
            <a:xfrm>
              <a:off x="5194300" y="339725"/>
              <a:ext cx="76200" cy="412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6" y="14"/>
                </a:cxn>
                <a:cxn ang="0">
                  <a:pos x="10" y="16"/>
                </a:cxn>
                <a:cxn ang="0">
                  <a:pos x="22" y="22"/>
                </a:cxn>
                <a:cxn ang="0">
                  <a:pos x="32" y="26"/>
                </a:cxn>
                <a:cxn ang="0">
                  <a:pos x="38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46" y="20"/>
                </a:cxn>
                <a:cxn ang="0">
                  <a:pos x="48" y="18"/>
                </a:cxn>
                <a:cxn ang="0">
                  <a:pos x="48" y="18"/>
                </a:cxn>
                <a:cxn ang="0">
                  <a:pos x="48" y="14"/>
                </a:cxn>
                <a:cxn ang="0">
                  <a:pos x="48" y="14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2" y="12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6" y="6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8" h="26">
                  <a:moveTo>
                    <a:pt x="0" y="14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10" y="16"/>
                  </a:lnTo>
                  <a:lnTo>
                    <a:pt x="22" y="22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93"/>
            <p:cNvSpPr>
              <a:spLocks/>
            </p:cNvSpPr>
            <p:nvPr/>
          </p:nvSpPr>
          <p:spPr bwMode="auto">
            <a:xfrm>
              <a:off x="5422900" y="1177925"/>
              <a:ext cx="120650" cy="53975"/>
            </a:xfrm>
            <a:custGeom>
              <a:avLst/>
              <a:gdLst/>
              <a:ahLst/>
              <a:cxnLst>
                <a:cxn ang="0">
                  <a:pos x="70" y="34"/>
                </a:cxn>
                <a:cxn ang="0">
                  <a:pos x="70" y="34"/>
                </a:cxn>
                <a:cxn ang="0">
                  <a:pos x="74" y="32"/>
                </a:cxn>
                <a:cxn ang="0">
                  <a:pos x="76" y="32"/>
                </a:cxn>
                <a:cxn ang="0">
                  <a:pos x="76" y="32"/>
                </a:cxn>
                <a:cxn ang="0">
                  <a:pos x="76" y="28"/>
                </a:cxn>
                <a:cxn ang="0">
                  <a:pos x="72" y="26"/>
                </a:cxn>
                <a:cxn ang="0">
                  <a:pos x="72" y="26"/>
                </a:cxn>
                <a:cxn ang="0">
                  <a:pos x="60" y="20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2"/>
                </a:cxn>
                <a:cxn ang="0">
                  <a:pos x="2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8" y="4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38" y="14"/>
                </a:cxn>
                <a:cxn ang="0">
                  <a:pos x="44" y="18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52" y="28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70" y="34"/>
                </a:cxn>
                <a:cxn ang="0">
                  <a:pos x="70" y="34"/>
                </a:cxn>
              </a:cxnLst>
              <a:rect l="0" t="0" r="r" b="b"/>
              <a:pathLst>
                <a:path w="76" h="34">
                  <a:moveTo>
                    <a:pt x="70" y="34"/>
                  </a:moveTo>
                  <a:lnTo>
                    <a:pt x="70" y="34"/>
                  </a:lnTo>
                  <a:lnTo>
                    <a:pt x="7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0" y="2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2" y="28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70" y="34"/>
                  </a:lnTo>
                  <a:lnTo>
                    <a:pt x="70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8223250" y="676275"/>
              <a:ext cx="28575" cy="12065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2" y="20"/>
                </a:cxn>
                <a:cxn ang="0">
                  <a:pos x="4" y="28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2" y="50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2" y="66"/>
                </a:cxn>
                <a:cxn ang="0">
                  <a:pos x="2" y="76"/>
                </a:cxn>
                <a:cxn ang="0">
                  <a:pos x="2" y="76"/>
                </a:cxn>
                <a:cxn ang="0">
                  <a:pos x="6" y="74"/>
                </a:cxn>
                <a:cxn ang="0">
                  <a:pos x="8" y="70"/>
                </a:cxn>
                <a:cxn ang="0">
                  <a:pos x="10" y="66"/>
                </a:cxn>
                <a:cxn ang="0">
                  <a:pos x="6" y="62"/>
                </a:cxn>
                <a:cxn ang="0">
                  <a:pos x="6" y="62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8" y="50"/>
                </a:cxn>
                <a:cxn ang="0">
                  <a:pos x="10" y="48"/>
                </a:cxn>
                <a:cxn ang="0">
                  <a:pos x="10" y="48"/>
                </a:cxn>
                <a:cxn ang="0">
                  <a:pos x="14" y="46"/>
                </a:cxn>
                <a:cxn ang="0">
                  <a:pos x="16" y="42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4" y="3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76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2" y="5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6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6" y="74"/>
                  </a:lnTo>
                  <a:lnTo>
                    <a:pt x="8" y="70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0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4" y="46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4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95"/>
            <p:cNvSpPr>
              <a:spLocks/>
            </p:cNvSpPr>
            <p:nvPr/>
          </p:nvSpPr>
          <p:spPr bwMode="auto">
            <a:xfrm>
              <a:off x="7953375" y="1254125"/>
              <a:ext cx="34925" cy="79375"/>
            </a:xfrm>
            <a:custGeom>
              <a:avLst/>
              <a:gdLst/>
              <a:ahLst/>
              <a:cxnLst>
                <a:cxn ang="0">
                  <a:pos x="10" y="50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2" y="50"/>
                </a:cxn>
                <a:cxn ang="0">
                  <a:pos x="14" y="48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46"/>
                </a:cxn>
                <a:cxn ang="0">
                  <a:pos x="22" y="46"/>
                </a:cxn>
                <a:cxn ang="0">
                  <a:pos x="20" y="44"/>
                </a:cxn>
                <a:cxn ang="0">
                  <a:pos x="20" y="46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4" y="48"/>
                </a:cxn>
                <a:cxn ang="0">
                  <a:pos x="14" y="48"/>
                </a:cxn>
                <a:cxn ang="0">
                  <a:pos x="14" y="42"/>
                </a:cxn>
                <a:cxn ang="0">
                  <a:pos x="12" y="36"/>
                </a:cxn>
                <a:cxn ang="0">
                  <a:pos x="12" y="32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16" y="22"/>
                </a:cxn>
                <a:cxn ang="0">
                  <a:pos x="18" y="1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16"/>
                </a:cxn>
                <a:cxn ang="0">
                  <a:pos x="4" y="20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4"/>
                </a:cxn>
                <a:cxn ang="0">
                  <a:pos x="10" y="50"/>
                </a:cxn>
                <a:cxn ang="0">
                  <a:pos x="10" y="50"/>
                </a:cxn>
              </a:cxnLst>
              <a:rect l="0" t="0" r="r" b="b"/>
              <a:pathLst>
                <a:path w="22" h="50">
                  <a:moveTo>
                    <a:pt x="10" y="50"/>
                  </a:moveTo>
                  <a:lnTo>
                    <a:pt x="10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2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6" y="44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96"/>
            <p:cNvSpPr>
              <a:spLocks/>
            </p:cNvSpPr>
            <p:nvPr/>
          </p:nvSpPr>
          <p:spPr bwMode="auto">
            <a:xfrm>
              <a:off x="8261350" y="2235200"/>
              <a:ext cx="41275" cy="412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8" y="24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6" y="26"/>
                </a:cxn>
                <a:cxn ang="0">
                  <a:pos x="20" y="24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2"/>
                </a:cxn>
                <a:cxn ang="0">
                  <a:pos x="24" y="0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6" h="26">
                  <a:moveTo>
                    <a:pt x="20" y="2"/>
                  </a:moveTo>
                  <a:lnTo>
                    <a:pt x="20" y="2"/>
                  </a:lnTo>
                  <a:lnTo>
                    <a:pt x="1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7"/>
            <p:cNvSpPr>
              <a:spLocks/>
            </p:cNvSpPr>
            <p:nvPr/>
          </p:nvSpPr>
          <p:spPr bwMode="auto">
            <a:xfrm>
              <a:off x="8086725" y="1568450"/>
              <a:ext cx="234950" cy="161925"/>
            </a:xfrm>
            <a:custGeom>
              <a:avLst/>
              <a:gdLst/>
              <a:ahLst/>
              <a:cxnLst>
                <a:cxn ang="0">
                  <a:pos x="124" y="56"/>
                </a:cxn>
                <a:cxn ang="0">
                  <a:pos x="118" y="50"/>
                </a:cxn>
                <a:cxn ang="0">
                  <a:pos x="114" y="42"/>
                </a:cxn>
                <a:cxn ang="0">
                  <a:pos x="94" y="30"/>
                </a:cxn>
                <a:cxn ang="0">
                  <a:pos x="80" y="24"/>
                </a:cxn>
                <a:cxn ang="0">
                  <a:pos x="68" y="18"/>
                </a:cxn>
                <a:cxn ang="0">
                  <a:pos x="52" y="14"/>
                </a:cxn>
                <a:cxn ang="0">
                  <a:pos x="42" y="24"/>
                </a:cxn>
                <a:cxn ang="0">
                  <a:pos x="38" y="28"/>
                </a:cxn>
                <a:cxn ang="0">
                  <a:pos x="32" y="26"/>
                </a:cxn>
                <a:cxn ang="0">
                  <a:pos x="28" y="22"/>
                </a:cxn>
                <a:cxn ang="0">
                  <a:pos x="26" y="1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0" y="8"/>
                </a:cxn>
                <a:cxn ang="0">
                  <a:pos x="8" y="12"/>
                </a:cxn>
                <a:cxn ang="0">
                  <a:pos x="14" y="18"/>
                </a:cxn>
                <a:cxn ang="0">
                  <a:pos x="16" y="22"/>
                </a:cxn>
                <a:cxn ang="0">
                  <a:pos x="14" y="28"/>
                </a:cxn>
                <a:cxn ang="0">
                  <a:pos x="16" y="30"/>
                </a:cxn>
                <a:cxn ang="0">
                  <a:pos x="16" y="36"/>
                </a:cxn>
                <a:cxn ang="0">
                  <a:pos x="18" y="36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50" y="46"/>
                </a:cxn>
                <a:cxn ang="0">
                  <a:pos x="60" y="60"/>
                </a:cxn>
                <a:cxn ang="0">
                  <a:pos x="58" y="76"/>
                </a:cxn>
                <a:cxn ang="0">
                  <a:pos x="56" y="78"/>
                </a:cxn>
                <a:cxn ang="0">
                  <a:pos x="56" y="80"/>
                </a:cxn>
                <a:cxn ang="0">
                  <a:pos x="60" y="80"/>
                </a:cxn>
                <a:cxn ang="0">
                  <a:pos x="70" y="80"/>
                </a:cxn>
                <a:cxn ang="0">
                  <a:pos x="78" y="86"/>
                </a:cxn>
                <a:cxn ang="0">
                  <a:pos x="80" y="90"/>
                </a:cxn>
                <a:cxn ang="0">
                  <a:pos x="86" y="90"/>
                </a:cxn>
                <a:cxn ang="0">
                  <a:pos x="92" y="90"/>
                </a:cxn>
                <a:cxn ang="0">
                  <a:pos x="94" y="82"/>
                </a:cxn>
                <a:cxn ang="0">
                  <a:pos x="104" y="76"/>
                </a:cxn>
                <a:cxn ang="0">
                  <a:pos x="120" y="78"/>
                </a:cxn>
                <a:cxn ang="0">
                  <a:pos x="126" y="90"/>
                </a:cxn>
                <a:cxn ang="0">
                  <a:pos x="132" y="98"/>
                </a:cxn>
                <a:cxn ang="0">
                  <a:pos x="140" y="102"/>
                </a:cxn>
                <a:cxn ang="0">
                  <a:pos x="146" y="100"/>
                </a:cxn>
                <a:cxn ang="0">
                  <a:pos x="146" y="96"/>
                </a:cxn>
                <a:cxn ang="0">
                  <a:pos x="142" y="90"/>
                </a:cxn>
                <a:cxn ang="0">
                  <a:pos x="138" y="88"/>
                </a:cxn>
                <a:cxn ang="0">
                  <a:pos x="128" y="72"/>
                </a:cxn>
                <a:cxn ang="0">
                  <a:pos x="126" y="70"/>
                </a:cxn>
                <a:cxn ang="0">
                  <a:pos x="128" y="64"/>
                </a:cxn>
                <a:cxn ang="0">
                  <a:pos x="130" y="60"/>
                </a:cxn>
                <a:cxn ang="0">
                  <a:pos x="124" y="56"/>
                </a:cxn>
              </a:cxnLst>
              <a:rect l="0" t="0" r="r" b="b"/>
              <a:pathLst>
                <a:path w="148" h="102">
                  <a:moveTo>
                    <a:pt x="124" y="56"/>
                  </a:moveTo>
                  <a:lnTo>
                    <a:pt x="124" y="56"/>
                  </a:lnTo>
                  <a:lnTo>
                    <a:pt x="120" y="54"/>
                  </a:lnTo>
                  <a:lnTo>
                    <a:pt x="118" y="50"/>
                  </a:lnTo>
                  <a:lnTo>
                    <a:pt x="118" y="50"/>
                  </a:lnTo>
                  <a:lnTo>
                    <a:pt x="114" y="42"/>
                  </a:lnTo>
                  <a:lnTo>
                    <a:pt x="108" y="3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80" y="2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0" y="14"/>
                  </a:lnTo>
                  <a:lnTo>
                    <a:pt x="52" y="14"/>
                  </a:lnTo>
                  <a:lnTo>
                    <a:pt x="46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8"/>
                  </a:lnTo>
                  <a:lnTo>
                    <a:pt x="34" y="30"/>
                  </a:lnTo>
                  <a:lnTo>
                    <a:pt x="32" y="26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6" y="52"/>
                  </a:lnTo>
                  <a:lnTo>
                    <a:pt x="60" y="60"/>
                  </a:lnTo>
                  <a:lnTo>
                    <a:pt x="60" y="66"/>
                  </a:lnTo>
                  <a:lnTo>
                    <a:pt x="58" y="76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6" y="78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8" y="90"/>
                  </a:lnTo>
                  <a:lnTo>
                    <a:pt x="92" y="90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8" y="78"/>
                  </a:lnTo>
                  <a:lnTo>
                    <a:pt x="104" y="76"/>
                  </a:lnTo>
                  <a:lnTo>
                    <a:pt x="112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6" y="90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0" y="102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48" y="98"/>
                  </a:lnTo>
                  <a:lnTo>
                    <a:pt x="146" y="96"/>
                  </a:lnTo>
                  <a:lnTo>
                    <a:pt x="146" y="96"/>
                  </a:lnTo>
                  <a:lnTo>
                    <a:pt x="142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4" y="80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26" y="70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24" y="56"/>
                  </a:lnTo>
                  <a:lnTo>
                    <a:pt x="124" y="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98"/>
            <p:cNvSpPr>
              <a:spLocks/>
            </p:cNvSpPr>
            <p:nvPr/>
          </p:nvSpPr>
          <p:spPr bwMode="auto">
            <a:xfrm>
              <a:off x="8169275" y="304800"/>
              <a:ext cx="60325" cy="22225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10" y="14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4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8" y="2"/>
                </a:cxn>
                <a:cxn ang="0">
                  <a:pos x="2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0" y="14"/>
                </a:cxn>
                <a:cxn ang="0">
                  <a:pos x="10" y="14"/>
                </a:cxn>
              </a:cxnLst>
              <a:rect l="0" t="0" r="r" b="b"/>
              <a:pathLst>
                <a:path w="38" h="14">
                  <a:moveTo>
                    <a:pt x="10" y="14"/>
                  </a:moveTo>
                  <a:lnTo>
                    <a:pt x="10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99"/>
            <p:cNvSpPr>
              <a:spLocks/>
            </p:cNvSpPr>
            <p:nvPr/>
          </p:nvSpPr>
          <p:spPr bwMode="auto">
            <a:xfrm>
              <a:off x="4943475" y="282575"/>
              <a:ext cx="88900" cy="22225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6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46" y="8"/>
                </a:cxn>
                <a:cxn ang="0">
                  <a:pos x="50" y="8"/>
                </a:cxn>
                <a:cxn ang="0">
                  <a:pos x="52" y="6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42" y="0"/>
                </a:cxn>
                <a:cxn ang="0">
                  <a:pos x="28" y="4"/>
                </a:cxn>
                <a:cxn ang="0">
                  <a:pos x="14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56" h="14">
                  <a:moveTo>
                    <a:pt x="36" y="8"/>
                  </a:moveTo>
                  <a:lnTo>
                    <a:pt x="36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6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8" y="4"/>
                  </a:lnTo>
                  <a:lnTo>
                    <a:pt x="14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00"/>
            <p:cNvSpPr>
              <a:spLocks/>
            </p:cNvSpPr>
            <p:nvPr/>
          </p:nvSpPr>
          <p:spPr bwMode="auto">
            <a:xfrm>
              <a:off x="7458075" y="1400175"/>
              <a:ext cx="22225" cy="603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8"/>
                </a:cxn>
                <a:cxn ang="0">
                  <a:pos x="6" y="38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12" y="34"/>
                </a:cxn>
                <a:cxn ang="0">
                  <a:pos x="14" y="30"/>
                </a:cxn>
                <a:cxn ang="0">
                  <a:pos x="14" y="26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4" h="38">
                  <a:moveTo>
                    <a:pt x="4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01"/>
            <p:cNvSpPr>
              <a:spLocks/>
            </p:cNvSpPr>
            <p:nvPr/>
          </p:nvSpPr>
          <p:spPr bwMode="auto">
            <a:xfrm>
              <a:off x="7600950" y="219075"/>
              <a:ext cx="101600" cy="38100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24" y="12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20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6" y="22"/>
                </a:cxn>
                <a:cxn ang="0">
                  <a:pos x="58" y="24"/>
                </a:cxn>
                <a:cxn ang="0">
                  <a:pos x="58" y="24"/>
                </a:cxn>
                <a:cxn ang="0">
                  <a:pos x="62" y="24"/>
                </a:cxn>
                <a:cxn ang="0">
                  <a:pos x="64" y="22"/>
                </a:cxn>
                <a:cxn ang="0">
                  <a:pos x="64" y="18"/>
                </a:cxn>
                <a:cxn ang="0">
                  <a:pos x="64" y="18"/>
                </a:cxn>
                <a:cxn ang="0">
                  <a:pos x="64" y="14"/>
                </a:cxn>
                <a:cxn ang="0">
                  <a:pos x="62" y="14"/>
                </a:cxn>
                <a:cxn ang="0">
                  <a:pos x="56" y="12"/>
                </a:cxn>
                <a:cxn ang="0">
                  <a:pos x="56" y="12"/>
                </a:cxn>
                <a:cxn ang="0">
                  <a:pos x="52" y="14"/>
                </a:cxn>
                <a:cxn ang="0">
                  <a:pos x="50" y="14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46" y="10"/>
                </a:cxn>
                <a:cxn ang="0">
                  <a:pos x="46" y="6"/>
                </a:cxn>
                <a:cxn ang="0">
                  <a:pos x="44" y="4"/>
                </a:cxn>
                <a:cxn ang="0">
                  <a:pos x="40" y="2"/>
                </a:cxn>
                <a:cxn ang="0">
                  <a:pos x="40" y="2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1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6" y="16"/>
                </a:cxn>
                <a:cxn ang="0">
                  <a:pos x="12" y="14"/>
                </a:cxn>
                <a:cxn ang="0">
                  <a:pos x="18" y="12"/>
                </a:cxn>
                <a:cxn ang="0">
                  <a:pos x="24" y="12"/>
                </a:cxn>
                <a:cxn ang="0">
                  <a:pos x="24" y="12"/>
                </a:cxn>
              </a:cxnLst>
              <a:rect l="0" t="0" r="r" b="b"/>
              <a:pathLst>
                <a:path w="64" h="24">
                  <a:moveTo>
                    <a:pt x="24" y="12"/>
                  </a:moveTo>
                  <a:lnTo>
                    <a:pt x="24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0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2" y="24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6" y="16"/>
                  </a:lnTo>
                  <a:lnTo>
                    <a:pt x="12" y="1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02"/>
            <p:cNvSpPr>
              <a:spLocks/>
            </p:cNvSpPr>
            <p:nvPr/>
          </p:nvSpPr>
          <p:spPr bwMode="auto">
            <a:xfrm>
              <a:off x="7705725" y="250825"/>
              <a:ext cx="66675" cy="19050"/>
            </a:xfrm>
            <a:custGeom>
              <a:avLst/>
              <a:gdLst/>
              <a:ahLst/>
              <a:cxnLst>
                <a:cxn ang="0">
                  <a:pos x="42" y="8"/>
                </a:cxn>
                <a:cxn ang="0">
                  <a:pos x="42" y="8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8" y="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42" y="8"/>
                </a:cxn>
                <a:cxn ang="0">
                  <a:pos x="42" y="8"/>
                </a:cxn>
              </a:cxnLst>
              <a:rect l="0" t="0" r="r" b="b"/>
              <a:pathLst>
                <a:path w="42" h="12">
                  <a:moveTo>
                    <a:pt x="42" y="8"/>
                  </a:moveTo>
                  <a:lnTo>
                    <a:pt x="42" y="8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8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42" y="8"/>
                  </a:lnTo>
                  <a:lnTo>
                    <a:pt x="4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03"/>
            <p:cNvSpPr>
              <a:spLocks/>
            </p:cNvSpPr>
            <p:nvPr/>
          </p:nvSpPr>
          <p:spPr bwMode="auto">
            <a:xfrm>
              <a:off x="5162550" y="250825"/>
              <a:ext cx="79375" cy="22225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0" y="12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24" y="10"/>
                </a:cxn>
                <a:cxn ang="0">
                  <a:pos x="32" y="12"/>
                </a:cxn>
                <a:cxn ang="0">
                  <a:pos x="40" y="14"/>
                </a:cxn>
                <a:cxn ang="0">
                  <a:pos x="50" y="14"/>
                </a:cxn>
                <a:cxn ang="0">
                  <a:pos x="50" y="14"/>
                </a:cxn>
                <a:cxn ang="0">
                  <a:pos x="38" y="6"/>
                </a:cxn>
                <a:cxn ang="0">
                  <a:pos x="26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50" h="14">
                  <a:moveTo>
                    <a:pt x="12" y="8"/>
                  </a:moveTo>
                  <a:lnTo>
                    <a:pt x="1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40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38" y="6"/>
                  </a:lnTo>
                  <a:lnTo>
                    <a:pt x="2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2" y="8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4"/>
            <p:cNvSpPr>
              <a:spLocks/>
            </p:cNvSpPr>
            <p:nvPr/>
          </p:nvSpPr>
          <p:spPr bwMode="auto">
            <a:xfrm>
              <a:off x="4886325" y="727075"/>
              <a:ext cx="50800" cy="31750"/>
            </a:xfrm>
            <a:custGeom>
              <a:avLst/>
              <a:gdLst/>
              <a:ahLst/>
              <a:cxnLst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30" y="18"/>
                </a:cxn>
                <a:cxn ang="0">
                  <a:pos x="30" y="16"/>
                </a:cxn>
                <a:cxn ang="0">
                  <a:pos x="24" y="12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10" y="10"/>
                </a:cxn>
                <a:cxn ang="0">
                  <a:pos x="22" y="18"/>
                </a:cxn>
                <a:cxn ang="0">
                  <a:pos x="22" y="18"/>
                </a:cxn>
                <a:cxn ang="0">
                  <a:pos x="26" y="20"/>
                </a:cxn>
                <a:cxn ang="0">
                  <a:pos x="28" y="20"/>
                </a:cxn>
                <a:cxn ang="0">
                  <a:pos x="32" y="20"/>
                </a:cxn>
                <a:cxn ang="0">
                  <a:pos x="32" y="20"/>
                </a:cxn>
              </a:cxnLst>
              <a:rect l="0" t="0" r="r" b="b"/>
              <a:pathLst>
                <a:path w="32" h="20">
                  <a:moveTo>
                    <a:pt x="32" y="20"/>
                  </a:move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6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20"/>
                  </a:lnTo>
                  <a:lnTo>
                    <a:pt x="28" y="2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05"/>
            <p:cNvSpPr>
              <a:spLocks/>
            </p:cNvSpPr>
            <p:nvPr/>
          </p:nvSpPr>
          <p:spPr bwMode="auto">
            <a:xfrm>
              <a:off x="8074025" y="1003300"/>
              <a:ext cx="25400" cy="3810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6" y="16"/>
                </a:cxn>
                <a:cxn ang="0">
                  <a:pos x="6" y="16"/>
                </a:cxn>
                <a:cxn ang="0">
                  <a:pos x="4" y="20"/>
                </a:cxn>
                <a:cxn ang="0">
                  <a:pos x="4" y="22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18"/>
                </a:cxn>
                <a:cxn ang="0">
                  <a:pos x="14" y="18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6" h="24">
                  <a:moveTo>
                    <a:pt x="0" y="4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06"/>
            <p:cNvSpPr>
              <a:spLocks/>
            </p:cNvSpPr>
            <p:nvPr/>
          </p:nvSpPr>
          <p:spPr bwMode="auto">
            <a:xfrm>
              <a:off x="5175250" y="292100"/>
              <a:ext cx="82550" cy="31750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0" y="0"/>
                </a:cxn>
                <a:cxn ang="0">
                  <a:pos x="26" y="2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2" y="16"/>
                </a:cxn>
                <a:cxn ang="0">
                  <a:pos x="32" y="16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6" y="18"/>
                </a:cxn>
                <a:cxn ang="0">
                  <a:pos x="50" y="16"/>
                </a:cxn>
                <a:cxn ang="0">
                  <a:pos x="50" y="16"/>
                </a:cxn>
                <a:cxn ang="0">
                  <a:pos x="52" y="12"/>
                </a:cxn>
                <a:cxn ang="0">
                  <a:pos x="52" y="6"/>
                </a:cxn>
                <a:cxn ang="0">
                  <a:pos x="52" y="6"/>
                </a:cxn>
                <a:cxn ang="0">
                  <a:pos x="48" y="4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52" h="20">
                  <a:moveTo>
                    <a:pt x="38" y="4"/>
                  </a:moveTo>
                  <a:lnTo>
                    <a:pt x="38" y="4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6" y="18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4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07"/>
            <p:cNvSpPr>
              <a:spLocks/>
            </p:cNvSpPr>
            <p:nvPr/>
          </p:nvSpPr>
          <p:spPr bwMode="auto">
            <a:xfrm>
              <a:off x="7956550" y="1143000"/>
              <a:ext cx="1905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8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8" y="24"/>
                </a:cxn>
                <a:cxn ang="0">
                  <a:pos x="10" y="1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30">
                  <a:moveTo>
                    <a:pt x="12" y="0"/>
                  </a:moveTo>
                  <a:lnTo>
                    <a:pt x="12" y="0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24"/>
                  </a:lnTo>
                  <a:lnTo>
                    <a:pt x="10" y="1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08"/>
            <p:cNvSpPr>
              <a:spLocks/>
            </p:cNvSpPr>
            <p:nvPr/>
          </p:nvSpPr>
          <p:spPr bwMode="auto">
            <a:xfrm>
              <a:off x="7813675" y="1231900"/>
              <a:ext cx="28575" cy="254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6"/>
                </a:cxn>
                <a:cxn ang="0">
                  <a:pos x="10" y="14"/>
                </a:cxn>
                <a:cxn ang="0">
                  <a:pos x="14" y="1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14"/>
                  </a:lnTo>
                  <a:lnTo>
                    <a:pt x="14" y="1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09"/>
            <p:cNvSpPr>
              <a:spLocks/>
            </p:cNvSpPr>
            <p:nvPr/>
          </p:nvSpPr>
          <p:spPr bwMode="auto">
            <a:xfrm>
              <a:off x="6572250" y="882650"/>
              <a:ext cx="15875" cy="349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6" y="20"/>
                </a:cxn>
                <a:cxn ang="0">
                  <a:pos x="10" y="1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22">
                  <a:moveTo>
                    <a:pt x="0" y="6"/>
                  </a:moveTo>
                  <a:lnTo>
                    <a:pt x="0" y="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10" y="1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10"/>
            <p:cNvSpPr>
              <a:spLocks/>
            </p:cNvSpPr>
            <p:nvPr/>
          </p:nvSpPr>
          <p:spPr bwMode="auto">
            <a:xfrm>
              <a:off x="7953375" y="1543050"/>
              <a:ext cx="57150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8" y="6"/>
                </a:cxn>
                <a:cxn ang="0">
                  <a:pos x="32" y="6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18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6" h="6">
                  <a:moveTo>
                    <a:pt x="0" y="6"/>
                  </a:moveTo>
                  <a:lnTo>
                    <a:pt x="0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11"/>
            <p:cNvSpPr>
              <a:spLocks/>
            </p:cNvSpPr>
            <p:nvPr/>
          </p:nvSpPr>
          <p:spPr bwMode="auto">
            <a:xfrm>
              <a:off x="6619875" y="930275"/>
              <a:ext cx="38100" cy="2540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18" y="2"/>
                </a:cxn>
                <a:cxn ang="0">
                  <a:pos x="12" y="2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6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2"/>
            <p:cNvSpPr>
              <a:spLocks/>
            </p:cNvSpPr>
            <p:nvPr/>
          </p:nvSpPr>
          <p:spPr bwMode="auto">
            <a:xfrm>
              <a:off x="7997825" y="1701800"/>
              <a:ext cx="41275" cy="28575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6" y="16"/>
                </a:cxn>
                <a:cxn ang="0">
                  <a:pos x="10" y="12"/>
                </a:cxn>
                <a:cxn ang="0">
                  <a:pos x="14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18"/>
                </a:cxn>
                <a:cxn ang="0">
                  <a:pos x="6" y="16"/>
                </a:cxn>
                <a:cxn ang="0">
                  <a:pos x="6" y="16"/>
                </a:cxn>
              </a:cxnLst>
              <a:rect l="0" t="0" r="r" b="b"/>
              <a:pathLst>
                <a:path w="26" h="18">
                  <a:moveTo>
                    <a:pt x="6" y="16"/>
                  </a:moveTo>
                  <a:lnTo>
                    <a:pt x="6" y="16"/>
                  </a:lnTo>
                  <a:lnTo>
                    <a:pt x="10" y="12"/>
                  </a:lnTo>
                  <a:lnTo>
                    <a:pt x="14" y="8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13"/>
            <p:cNvSpPr>
              <a:spLocks/>
            </p:cNvSpPr>
            <p:nvPr/>
          </p:nvSpPr>
          <p:spPr bwMode="auto">
            <a:xfrm>
              <a:off x="5276850" y="311150"/>
              <a:ext cx="31750" cy="190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4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20" h="12">
                  <a:moveTo>
                    <a:pt x="6" y="2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4"/>
            <p:cNvSpPr>
              <a:spLocks/>
            </p:cNvSpPr>
            <p:nvPr/>
          </p:nvSpPr>
          <p:spPr bwMode="auto">
            <a:xfrm>
              <a:off x="5248275" y="260350"/>
              <a:ext cx="41275" cy="15875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22" y="10"/>
                </a:cxn>
                <a:cxn ang="0">
                  <a:pos x="26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6" y="10"/>
                </a:cxn>
                <a:cxn ang="0">
                  <a:pos x="22" y="10"/>
                </a:cxn>
                <a:cxn ang="0">
                  <a:pos x="22" y="10"/>
                </a:cxn>
              </a:cxnLst>
              <a:rect l="0" t="0" r="r" b="b"/>
              <a:pathLst>
                <a:path w="26" h="10">
                  <a:moveTo>
                    <a:pt x="22" y="10"/>
                  </a:move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6" y="10"/>
                  </a:lnTo>
                  <a:lnTo>
                    <a:pt x="22" y="10"/>
                  </a:lnTo>
                  <a:lnTo>
                    <a:pt x="22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5"/>
            <p:cNvSpPr>
              <a:spLocks/>
            </p:cNvSpPr>
            <p:nvPr/>
          </p:nvSpPr>
          <p:spPr bwMode="auto">
            <a:xfrm>
              <a:off x="8277225" y="317500"/>
              <a:ext cx="53975" cy="6350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4" y="4"/>
                </a:cxn>
                <a:cxn ang="0">
                  <a:pos x="34" y="4"/>
                </a:cxn>
              </a:cxnLst>
              <a:rect l="0" t="0" r="r" b="b"/>
              <a:pathLst>
                <a:path w="34" h="4">
                  <a:moveTo>
                    <a:pt x="34" y="4"/>
                  </a:moveTo>
                  <a:lnTo>
                    <a:pt x="34" y="4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116"/>
            <p:cNvSpPr>
              <a:spLocks/>
            </p:cNvSpPr>
            <p:nvPr/>
          </p:nvSpPr>
          <p:spPr bwMode="auto">
            <a:xfrm>
              <a:off x="5511800" y="434975"/>
              <a:ext cx="25400" cy="15875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8" y="1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6" h="10">
                  <a:moveTo>
                    <a:pt x="8" y="10"/>
                  </a:moveTo>
                  <a:lnTo>
                    <a:pt x="8" y="1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117"/>
            <p:cNvSpPr>
              <a:spLocks/>
            </p:cNvSpPr>
            <p:nvPr/>
          </p:nvSpPr>
          <p:spPr bwMode="auto">
            <a:xfrm>
              <a:off x="8108950" y="996950"/>
              <a:ext cx="25400" cy="22225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14" y="6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6" y="8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16" h="14">
                  <a:moveTo>
                    <a:pt x="14" y="6"/>
                  </a:moveTo>
                  <a:lnTo>
                    <a:pt x="14" y="6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118"/>
            <p:cNvSpPr>
              <a:spLocks/>
            </p:cNvSpPr>
            <p:nvPr/>
          </p:nvSpPr>
          <p:spPr bwMode="auto">
            <a:xfrm>
              <a:off x="8229600" y="3206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8229600" y="307975"/>
              <a:ext cx="31750" cy="15875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8" y="8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4" y="8"/>
                </a:cxn>
                <a:cxn ang="0">
                  <a:pos x="18" y="8"/>
                </a:cxn>
                <a:cxn ang="0">
                  <a:pos x="18" y="8"/>
                </a:cxn>
              </a:cxnLst>
              <a:rect l="0" t="0" r="r" b="b"/>
              <a:pathLst>
                <a:path w="20" h="10">
                  <a:moveTo>
                    <a:pt x="18" y="8"/>
                  </a:move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20"/>
            <p:cNvSpPr>
              <a:spLocks/>
            </p:cNvSpPr>
            <p:nvPr/>
          </p:nvSpPr>
          <p:spPr bwMode="auto">
            <a:xfrm>
              <a:off x="4552950" y="600075"/>
              <a:ext cx="25400" cy="190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10" y="12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0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21"/>
            <p:cNvSpPr>
              <a:spLocks/>
            </p:cNvSpPr>
            <p:nvPr/>
          </p:nvSpPr>
          <p:spPr bwMode="auto">
            <a:xfrm>
              <a:off x="8054975" y="1606550"/>
              <a:ext cx="2857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0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2"/>
            <p:cNvSpPr>
              <a:spLocks/>
            </p:cNvSpPr>
            <p:nvPr/>
          </p:nvSpPr>
          <p:spPr bwMode="auto">
            <a:xfrm>
              <a:off x="8207375" y="339725"/>
              <a:ext cx="34925" cy="127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22" h="8">
                  <a:moveTo>
                    <a:pt x="0" y="6"/>
                  </a:moveTo>
                  <a:lnTo>
                    <a:pt x="0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23"/>
            <p:cNvSpPr>
              <a:spLocks/>
            </p:cNvSpPr>
            <p:nvPr/>
          </p:nvSpPr>
          <p:spPr bwMode="auto">
            <a:xfrm>
              <a:off x="5067300" y="260350"/>
              <a:ext cx="44450" cy="22225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20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20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28" y="2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8" y="14"/>
                </a:cxn>
                <a:cxn ang="0">
                  <a:pos x="16" y="14"/>
                </a:cxn>
                <a:cxn ang="0">
                  <a:pos x="20" y="10"/>
                </a:cxn>
                <a:cxn ang="0">
                  <a:pos x="20" y="10"/>
                </a:cxn>
              </a:cxnLst>
              <a:rect l="0" t="0" r="r" b="b"/>
              <a:pathLst>
                <a:path w="28" h="14">
                  <a:moveTo>
                    <a:pt x="20" y="10"/>
                  </a:moveTo>
                  <a:lnTo>
                    <a:pt x="20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8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24"/>
            <p:cNvSpPr>
              <a:spLocks/>
            </p:cNvSpPr>
            <p:nvPr/>
          </p:nvSpPr>
          <p:spPr bwMode="auto">
            <a:xfrm>
              <a:off x="8007350" y="1352550"/>
              <a:ext cx="15875" cy="38100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6" y="24"/>
                </a:cxn>
                <a:cxn ang="0">
                  <a:pos x="6" y="24"/>
                </a:cxn>
              </a:cxnLst>
              <a:rect l="0" t="0" r="r" b="b"/>
              <a:pathLst>
                <a:path w="10" h="24">
                  <a:moveTo>
                    <a:pt x="6" y="24"/>
                  </a:moveTo>
                  <a:lnTo>
                    <a:pt x="6" y="2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25"/>
            <p:cNvSpPr>
              <a:spLocks/>
            </p:cNvSpPr>
            <p:nvPr/>
          </p:nvSpPr>
          <p:spPr bwMode="auto">
            <a:xfrm>
              <a:off x="5016500" y="292100"/>
              <a:ext cx="142875" cy="41275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6" y="18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20" y="16"/>
                </a:cxn>
                <a:cxn ang="0">
                  <a:pos x="24" y="16"/>
                </a:cxn>
                <a:cxn ang="0">
                  <a:pos x="30" y="18"/>
                </a:cxn>
                <a:cxn ang="0">
                  <a:pos x="30" y="18"/>
                </a:cxn>
                <a:cxn ang="0">
                  <a:pos x="30" y="20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8" y="24"/>
                </a:cxn>
                <a:cxn ang="0">
                  <a:pos x="34" y="26"/>
                </a:cxn>
                <a:cxn ang="0">
                  <a:pos x="44" y="24"/>
                </a:cxn>
                <a:cxn ang="0">
                  <a:pos x="44" y="24"/>
                </a:cxn>
                <a:cxn ang="0">
                  <a:pos x="62" y="20"/>
                </a:cxn>
                <a:cxn ang="0">
                  <a:pos x="70" y="18"/>
                </a:cxn>
                <a:cxn ang="0">
                  <a:pos x="80" y="18"/>
                </a:cxn>
                <a:cxn ang="0">
                  <a:pos x="80" y="18"/>
                </a:cxn>
                <a:cxn ang="0">
                  <a:pos x="86" y="18"/>
                </a:cxn>
                <a:cxn ang="0">
                  <a:pos x="90" y="14"/>
                </a:cxn>
                <a:cxn ang="0">
                  <a:pos x="90" y="14"/>
                </a:cxn>
                <a:cxn ang="0">
                  <a:pos x="90" y="10"/>
                </a:cxn>
                <a:cxn ang="0">
                  <a:pos x="88" y="10"/>
                </a:cxn>
                <a:cxn ang="0">
                  <a:pos x="88" y="10"/>
                </a:cxn>
                <a:cxn ang="0">
                  <a:pos x="80" y="10"/>
                </a:cxn>
                <a:cxn ang="0">
                  <a:pos x="74" y="10"/>
                </a:cxn>
                <a:cxn ang="0">
                  <a:pos x="68" y="6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0" y="2"/>
                </a:cxn>
                <a:cxn ang="0">
                  <a:pos x="60" y="2"/>
                </a:cxn>
                <a:cxn ang="0">
                  <a:pos x="58" y="2"/>
                </a:cxn>
                <a:cxn ang="0">
                  <a:pos x="56" y="4"/>
                </a:cxn>
                <a:cxn ang="0">
                  <a:pos x="58" y="8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2" y="14"/>
                </a:cxn>
                <a:cxn ang="0">
                  <a:pos x="62" y="14"/>
                </a:cxn>
                <a:cxn ang="0">
                  <a:pos x="48" y="12"/>
                </a:cxn>
                <a:cxn ang="0">
                  <a:pos x="36" y="8"/>
                </a:cxn>
                <a:cxn ang="0">
                  <a:pos x="36" y="8"/>
                </a:cxn>
                <a:cxn ang="0">
                  <a:pos x="34" y="6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24" y="6"/>
                </a:cxn>
                <a:cxn ang="0">
                  <a:pos x="20" y="4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4" y="10"/>
                </a:cxn>
              </a:cxnLst>
              <a:rect l="0" t="0" r="r" b="b"/>
              <a:pathLst>
                <a:path w="90" h="26">
                  <a:moveTo>
                    <a:pt x="4" y="10"/>
                  </a:moveTo>
                  <a:lnTo>
                    <a:pt x="4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62" y="20"/>
                  </a:lnTo>
                  <a:lnTo>
                    <a:pt x="7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0" y="10"/>
                  </a:lnTo>
                  <a:lnTo>
                    <a:pt x="74" y="10"/>
                  </a:lnTo>
                  <a:lnTo>
                    <a:pt x="68" y="6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48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26"/>
            <p:cNvSpPr>
              <a:spLocks/>
            </p:cNvSpPr>
            <p:nvPr/>
          </p:nvSpPr>
          <p:spPr bwMode="auto">
            <a:xfrm>
              <a:off x="7064375" y="412750"/>
              <a:ext cx="25400" cy="12700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16" h="8">
                  <a:moveTo>
                    <a:pt x="2" y="6"/>
                  </a:moveTo>
                  <a:lnTo>
                    <a:pt x="2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27"/>
            <p:cNvSpPr>
              <a:spLocks/>
            </p:cNvSpPr>
            <p:nvPr/>
          </p:nvSpPr>
          <p:spPr bwMode="auto">
            <a:xfrm>
              <a:off x="8045450" y="1530350"/>
              <a:ext cx="9525" cy="381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8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2" y="14"/>
                </a:cxn>
                <a:cxn ang="0">
                  <a:pos x="2" y="14"/>
                </a:cxn>
              </a:cxnLst>
              <a:rect l="0" t="0" r="r" b="b"/>
              <a:pathLst>
                <a:path w="6" h="24">
                  <a:moveTo>
                    <a:pt x="2" y="14"/>
                  </a:moveTo>
                  <a:lnTo>
                    <a:pt x="2" y="14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28"/>
            <p:cNvSpPr>
              <a:spLocks/>
            </p:cNvSpPr>
            <p:nvPr/>
          </p:nvSpPr>
          <p:spPr bwMode="auto">
            <a:xfrm>
              <a:off x="5429250" y="520700"/>
              <a:ext cx="19050" cy="127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29"/>
            <p:cNvSpPr>
              <a:spLocks/>
            </p:cNvSpPr>
            <p:nvPr/>
          </p:nvSpPr>
          <p:spPr bwMode="auto">
            <a:xfrm>
              <a:off x="6870700" y="977900"/>
              <a:ext cx="19050" cy="95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130"/>
            <p:cNvSpPr>
              <a:spLocks/>
            </p:cNvSpPr>
            <p:nvPr/>
          </p:nvSpPr>
          <p:spPr bwMode="auto">
            <a:xfrm>
              <a:off x="5499100" y="1254125"/>
              <a:ext cx="22225" cy="1270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6"/>
                </a:cxn>
                <a:cxn ang="0">
                  <a:pos x="8" y="8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8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6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131"/>
            <p:cNvSpPr>
              <a:spLocks/>
            </p:cNvSpPr>
            <p:nvPr/>
          </p:nvSpPr>
          <p:spPr bwMode="auto">
            <a:xfrm>
              <a:off x="5711825" y="781050"/>
              <a:ext cx="9525" cy="222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4" y="14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6" y="4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4"/>
                </a:cxn>
                <a:cxn ang="0">
                  <a:pos x="4" y="14"/>
                </a:cxn>
              </a:cxnLst>
              <a:rect l="0" t="0" r="r" b="b"/>
              <a:pathLst>
                <a:path w="6" h="14">
                  <a:moveTo>
                    <a:pt x="4" y="14"/>
                  </a:moveTo>
                  <a:lnTo>
                    <a:pt x="4" y="14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132"/>
            <p:cNvSpPr>
              <a:spLocks/>
            </p:cNvSpPr>
            <p:nvPr/>
          </p:nvSpPr>
          <p:spPr bwMode="auto">
            <a:xfrm>
              <a:off x="5797550" y="774700"/>
              <a:ext cx="15875" cy="12700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8" y="8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133"/>
            <p:cNvSpPr>
              <a:spLocks/>
            </p:cNvSpPr>
            <p:nvPr/>
          </p:nvSpPr>
          <p:spPr bwMode="auto">
            <a:xfrm>
              <a:off x="5556250" y="22510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34"/>
            <p:cNvSpPr>
              <a:spLocks/>
            </p:cNvSpPr>
            <p:nvPr/>
          </p:nvSpPr>
          <p:spPr bwMode="auto">
            <a:xfrm>
              <a:off x="5549900" y="2251075"/>
              <a:ext cx="6350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35"/>
            <p:cNvSpPr>
              <a:spLocks/>
            </p:cNvSpPr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36"/>
            <p:cNvSpPr>
              <a:spLocks/>
            </p:cNvSpPr>
            <p:nvPr/>
          </p:nvSpPr>
          <p:spPr bwMode="auto">
            <a:xfrm>
              <a:off x="7978775" y="1368425"/>
              <a:ext cx="12700" cy="158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37"/>
            <p:cNvSpPr>
              <a:spLocks/>
            </p:cNvSpPr>
            <p:nvPr/>
          </p:nvSpPr>
          <p:spPr bwMode="auto">
            <a:xfrm>
              <a:off x="6607175" y="638175"/>
              <a:ext cx="15875" cy="127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38"/>
            <p:cNvSpPr>
              <a:spLocks/>
            </p:cNvSpPr>
            <p:nvPr/>
          </p:nvSpPr>
          <p:spPr bwMode="auto">
            <a:xfrm>
              <a:off x="7194550" y="400050"/>
              <a:ext cx="19050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39"/>
            <p:cNvSpPr>
              <a:spLocks/>
            </p:cNvSpPr>
            <p:nvPr/>
          </p:nvSpPr>
          <p:spPr bwMode="auto">
            <a:xfrm>
              <a:off x="7213600" y="4127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40"/>
            <p:cNvSpPr>
              <a:spLocks/>
            </p:cNvSpPr>
            <p:nvPr/>
          </p:nvSpPr>
          <p:spPr bwMode="auto">
            <a:xfrm>
              <a:off x="4816475" y="669925"/>
              <a:ext cx="15875" cy="12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4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41"/>
            <p:cNvSpPr>
              <a:spLocks/>
            </p:cNvSpPr>
            <p:nvPr/>
          </p:nvSpPr>
          <p:spPr bwMode="auto">
            <a:xfrm>
              <a:off x="8308975" y="1641475"/>
              <a:ext cx="41275" cy="22225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0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14" y="12"/>
                </a:cxn>
                <a:cxn ang="0">
                  <a:pos x="14" y="12"/>
                </a:cxn>
              </a:cxnLst>
              <a:rect l="0" t="0" r="r" b="b"/>
              <a:pathLst>
                <a:path w="26" h="14">
                  <a:moveTo>
                    <a:pt x="14" y="12"/>
                  </a:moveTo>
                  <a:lnTo>
                    <a:pt x="14" y="12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12"/>
                  </a:ln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42"/>
            <p:cNvSpPr>
              <a:spLocks/>
            </p:cNvSpPr>
            <p:nvPr/>
          </p:nvSpPr>
          <p:spPr bwMode="auto">
            <a:xfrm>
              <a:off x="4791075" y="609600"/>
              <a:ext cx="12700" cy="19050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2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8" h="12">
                  <a:moveTo>
                    <a:pt x="6" y="4"/>
                  </a:move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43"/>
            <p:cNvSpPr>
              <a:spLocks/>
            </p:cNvSpPr>
            <p:nvPr/>
          </p:nvSpPr>
          <p:spPr bwMode="auto">
            <a:xfrm>
              <a:off x="6394450" y="593725"/>
              <a:ext cx="92075" cy="136525"/>
            </a:xfrm>
            <a:custGeom>
              <a:avLst/>
              <a:gdLst/>
              <a:ahLst/>
              <a:cxnLst>
                <a:cxn ang="0">
                  <a:pos x="2" y="32"/>
                </a:cxn>
                <a:cxn ang="0">
                  <a:pos x="6" y="30"/>
                </a:cxn>
                <a:cxn ang="0">
                  <a:pos x="6" y="26"/>
                </a:cxn>
                <a:cxn ang="0">
                  <a:pos x="8" y="28"/>
                </a:cxn>
                <a:cxn ang="0">
                  <a:pos x="12" y="38"/>
                </a:cxn>
                <a:cxn ang="0">
                  <a:pos x="18" y="38"/>
                </a:cxn>
                <a:cxn ang="0">
                  <a:pos x="22" y="50"/>
                </a:cxn>
                <a:cxn ang="0">
                  <a:pos x="22" y="54"/>
                </a:cxn>
                <a:cxn ang="0">
                  <a:pos x="16" y="56"/>
                </a:cxn>
                <a:cxn ang="0">
                  <a:pos x="12" y="56"/>
                </a:cxn>
                <a:cxn ang="0">
                  <a:pos x="12" y="58"/>
                </a:cxn>
                <a:cxn ang="0">
                  <a:pos x="14" y="66"/>
                </a:cxn>
                <a:cxn ang="0">
                  <a:pos x="8" y="70"/>
                </a:cxn>
                <a:cxn ang="0">
                  <a:pos x="16" y="72"/>
                </a:cxn>
                <a:cxn ang="0">
                  <a:pos x="26" y="74"/>
                </a:cxn>
                <a:cxn ang="0">
                  <a:pos x="14" y="78"/>
                </a:cxn>
                <a:cxn ang="0">
                  <a:pos x="8" y="86"/>
                </a:cxn>
                <a:cxn ang="0">
                  <a:pos x="30" y="82"/>
                </a:cxn>
                <a:cxn ang="0">
                  <a:pos x="50" y="78"/>
                </a:cxn>
                <a:cxn ang="0">
                  <a:pos x="56" y="72"/>
                </a:cxn>
                <a:cxn ang="0">
                  <a:pos x="58" y="62"/>
                </a:cxn>
                <a:cxn ang="0">
                  <a:pos x="54" y="58"/>
                </a:cxn>
                <a:cxn ang="0">
                  <a:pos x="50" y="60"/>
                </a:cxn>
                <a:cxn ang="0">
                  <a:pos x="46" y="52"/>
                </a:cxn>
                <a:cxn ang="0">
                  <a:pos x="38" y="40"/>
                </a:cxn>
                <a:cxn ang="0">
                  <a:pos x="28" y="28"/>
                </a:cxn>
                <a:cxn ang="0">
                  <a:pos x="24" y="20"/>
                </a:cxn>
                <a:cxn ang="0">
                  <a:pos x="28" y="16"/>
                </a:cxn>
                <a:cxn ang="0">
                  <a:pos x="30" y="12"/>
                </a:cxn>
                <a:cxn ang="0">
                  <a:pos x="28" y="10"/>
                </a:cxn>
                <a:cxn ang="0">
                  <a:pos x="22" y="10"/>
                </a:cxn>
                <a:cxn ang="0">
                  <a:pos x="16" y="10"/>
                </a:cxn>
                <a:cxn ang="0">
                  <a:pos x="16" y="6"/>
                </a:cxn>
                <a:cxn ang="0">
                  <a:pos x="20" y="2"/>
                </a:cxn>
                <a:cxn ang="0">
                  <a:pos x="10" y="2"/>
                </a:cxn>
                <a:cxn ang="0">
                  <a:pos x="4" y="4"/>
                </a:cxn>
                <a:cxn ang="0">
                  <a:pos x="0" y="1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2" y="32"/>
                </a:cxn>
              </a:cxnLst>
              <a:rect l="0" t="0" r="r" b="b"/>
              <a:pathLst>
                <a:path w="58" h="86">
                  <a:moveTo>
                    <a:pt x="2" y="32"/>
                  </a:moveTo>
                  <a:lnTo>
                    <a:pt x="2" y="32"/>
                  </a:lnTo>
                  <a:lnTo>
                    <a:pt x="4" y="32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6"/>
                  </a:lnTo>
                  <a:lnTo>
                    <a:pt x="1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42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0" y="68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7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4" y="76"/>
                  </a:lnTo>
                  <a:lnTo>
                    <a:pt x="56" y="72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6" y="60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50" y="60"/>
                  </a:lnTo>
                  <a:lnTo>
                    <a:pt x="48" y="5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44"/>
            <p:cNvSpPr>
              <a:spLocks/>
            </p:cNvSpPr>
            <p:nvPr/>
          </p:nvSpPr>
          <p:spPr bwMode="auto">
            <a:xfrm>
              <a:off x="7950200" y="1698625"/>
              <a:ext cx="22225" cy="6350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45"/>
            <p:cNvSpPr>
              <a:spLocks/>
            </p:cNvSpPr>
            <p:nvPr/>
          </p:nvSpPr>
          <p:spPr bwMode="auto">
            <a:xfrm>
              <a:off x="5391150" y="473075"/>
              <a:ext cx="79375" cy="44450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50" y="20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38" y="14"/>
                </a:cxn>
                <a:cxn ang="0">
                  <a:pos x="38" y="14"/>
                </a:cxn>
                <a:cxn ang="0">
                  <a:pos x="32" y="10"/>
                </a:cxn>
                <a:cxn ang="0">
                  <a:pos x="24" y="8"/>
                </a:cxn>
                <a:cxn ang="0">
                  <a:pos x="16" y="6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2"/>
                </a:cxn>
                <a:cxn ang="0">
                  <a:pos x="6" y="22"/>
                </a:cxn>
                <a:cxn ang="0">
                  <a:pos x="8" y="22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16" y="28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8" y="18"/>
                </a:cxn>
                <a:cxn ang="0">
                  <a:pos x="32" y="18"/>
                </a:cxn>
                <a:cxn ang="0">
                  <a:pos x="34" y="20"/>
                </a:cxn>
                <a:cxn ang="0">
                  <a:pos x="34" y="20"/>
                </a:cxn>
                <a:cxn ang="0">
                  <a:pos x="42" y="24"/>
                </a:cxn>
                <a:cxn ang="0">
                  <a:pos x="46" y="24"/>
                </a:cxn>
                <a:cxn ang="0">
                  <a:pos x="50" y="20"/>
                </a:cxn>
                <a:cxn ang="0">
                  <a:pos x="50" y="20"/>
                </a:cxn>
              </a:cxnLst>
              <a:rect l="0" t="0" r="r" b="b"/>
              <a:pathLst>
                <a:path w="50" h="28">
                  <a:moveTo>
                    <a:pt x="50" y="20"/>
                  </a:moveTo>
                  <a:lnTo>
                    <a:pt x="50" y="20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50" y="20"/>
                  </a:lnTo>
                  <a:lnTo>
                    <a:pt x="50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46"/>
            <p:cNvSpPr>
              <a:spLocks/>
            </p:cNvSpPr>
            <p:nvPr/>
          </p:nvSpPr>
          <p:spPr bwMode="auto">
            <a:xfrm>
              <a:off x="8613775" y="2139950"/>
              <a:ext cx="19050" cy="28575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8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47"/>
            <p:cNvSpPr>
              <a:spLocks/>
            </p:cNvSpPr>
            <p:nvPr/>
          </p:nvSpPr>
          <p:spPr bwMode="auto">
            <a:xfrm>
              <a:off x="5635625" y="1254125"/>
              <a:ext cx="19050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4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2" h="6">
                  <a:moveTo>
                    <a:pt x="0" y="4"/>
                  </a:moveTo>
                  <a:lnTo>
                    <a:pt x="0" y="4"/>
                  </a:lnTo>
                  <a:lnTo>
                    <a:pt x="4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48"/>
            <p:cNvSpPr>
              <a:spLocks/>
            </p:cNvSpPr>
            <p:nvPr/>
          </p:nvSpPr>
          <p:spPr bwMode="auto">
            <a:xfrm>
              <a:off x="6575425" y="854075"/>
              <a:ext cx="9525" cy="222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49"/>
            <p:cNvSpPr>
              <a:spLocks/>
            </p:cNvSpPr>
            <p:nvPr/>
          </p:nvSpPr>
          <p:spPr bwMode="auto">
            <a:xfrm>
              <a:off x="5546725" y="1231900"/>
              <a:ext cx="73025" cy="317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16"/>
                </a:cxn>
                <a:cxn ang="0">
                  <a:pos x="2" y="18"/>
                </a:cxn>
                <a:cxn ang="0">
                  <a:pos x="6" y="1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22" y="20"/>
                </a:cxn>
                <a:cxn ang="0">
                  <a:pos x="30" y="18"/>
                </a:cxn>
                <a:cxn ang="0">
                  <a:pos x="38" y="14"/>
                </a:cxn>
                <a:cxn ang="0">
                  <a:pos x="42" y="14"/>
                </a:cxn>
                <a:cxn ang="0">
                  <a:pos x="46" y="14"/>
                </a:cxn>
                <a:cxn ang="0">
                  <a:pos x="46" y="14"/>
                </a:cxn>
                <a:cxn ang="0">
                  <a:pos x="38" y="8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6" y="14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6" h="20">
                  <a:moveTo>
                    <a:pt x="0" y="16"/>
                  </a:moveTo>
                  <a:lnTo>
                    <a:pt x="0" y="16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0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50"/>
            <p:cNvSpPr>
              <a:spLocks/>
            </p:cNvSpPr>
            <p:nvPr/>
          </p:nvSpPr>
          <p:spPr bwMode="auto">
            <a:xfrm>
              <a:off x="8029575" y="1609725"/>
              <a:ext cx="12700" cy="1270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6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51"/>
            <p:cNvSpPr>
              <a:spLocks/>
            </p:cNvSpPr>
            <p:nvPr/>
          </p:nvSpPr>
          <p:spPr bwMode="auto">
            <a:xfrm>
              <a:off x="7981950" y="1635125"/>
              <a:ext cx="9525" cy="1270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52"/>
            <p:cNvSpPr>
              <a:spLocks/>
            </p:cNvSpPr>
            <p:nvPr/>
          </p:nvSpPr>
          <p:spPr bwMode="auto">
            <a:xfrm>
              <a:off x="7985125" y="163512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53"/>
            <p:cNvSpPr>
              <a:spLocks/>
            </p:cNvSpPr>
            <p:nvPr/>
          </p:nvSpPr>
          <p:spPr bwMode="auto">
            <a:xfrm>
              <a:off x="7778750" y="1606550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54"/>
            <p:cNvSpPr>
              <a:spLocks/>
            </p:cNvSpPr>
            <p:nvPr/>
          </p:nvSpPr>
          <p:spPr bwMode="auto">
            <a:xfrm>
              <a:off x="7772400" y="1587500"/>
              <a:ext cx="952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1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55"/>
            <p:cNvSpPr>
              <a:spLocks/>
            </p:cNvSpPr>
            <p:nvPr/>
          </p:nvSpPr>
          <p:spPr bwMode="auto">
            <a:xfrm>
              <a:off x="5280025" y="215900"/>
              <a:ext cx="130175" cy="53975"/>
            </a:xfrm>
            <a:custGeom>
              <a:avLst/>
              <a:gdLst/>
              <a:ahLst/>
              <a:cxnLst>
                <a:cxn ang="0">
                  <a:pos x="6" y="22"/>
                </a:cxn>
                <a:cxn ang="0">
                  <a:pos x="6" y="22"/>
                </a:cxn>
                <a:cxn ang="0">
                  <a:pos x="16" y="22"/>
                </a:cxn>
                <a:cxn ang="0">
                  <a:pos x="20" y="22"/>
                </a:cxn>
                <a:cxn ang="0">
                  <a:pos x="26" y="24"/>
                </a:cxn>
                <a:cxn ang="0">
                  <a:pos x="26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28" y="32"/>
                </a:cxn>
                <a:cxn ang="0">
                  <a:pos x="40" y="34"/>
                </a:cxn>
                <a:cxn ang="0">
                  <a:pos x="54" y="30"/>
                </a:cxn>
                <a:cxn ang="0">
                  <a:pos x="70" y="24"/>
                </a:cxn>
                <a:cxn ang="0">
                  <a:pos x="70" y="24"/>
                </a:cxn>
                <a:cxn ang="0">
                  <a:pos x="82" y="22"/>
                </a:cxn>
                <a:cxn ang="0">
                  <a:pos x="82" y="22"/>
                </a:cxn>
                <a:cxn ang="0">
                  <a:pos x="80" y="20"/>
                </a:cxn>
                <a:cxn ang="0">
                  <a:pos x="78" y="20"/>
                </a:cxn>
                <a:cxn ang="0">
                  <a:pos x="72" y="18"/>
                </a:cxn>
                <a:cxn ang="0">
                  <a:pos x="72" y="18"/>
                </a:cxn>
                <a:cxn ang="0">
                  <a:pos x="64" y="14"/>
                </a:cxn>
                <a:cxn ang="0">
                  <a:pos x="58" y="12"/>
                </a:cxn>
                <a:cxn ang="0">
                  <a:pos x="52" y="12"/>
                </a:cxn>
                <a:cxn ang="0">
                  <a:pos x="52" y="1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6" y="22"/>
                </a:cxn>
              </a:cxnLst>
              <a:rect l="0" t="0" r="r" b="b"/>
              <a:pathLst>
                <a:path w="82" h="34">
                  <a:moveTo>
                    <a:pt x="6" y="22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8" y="32"/>
                  </a:lnTo>
                  <a:lnTo>
                    <a:pt x="40" y="34"/>
                  </a:lnTo>
                  <a:lnTo>
                    <a:pt x="54" y="30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20"/>
                  </a:lnTo>
                  <a:lnTo>
                    <a:pt x="78" y="20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64" y="14"/>
                  </a:lnTo>
                  <a:lnTo>
                    <a:pt x="5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56"/>
            <p:cNvSpPr>
              <a:spLocks/>
            </p:cNvSpPr>
            <p:nvPr/>
          </p:nvSpPr>
          <p:spPr bwMode="auto">
            <a:xfrm>
              <a:off x="5346700" y="190500"/>
              <a:ext cx="361950" cy="107950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14" y="16"/>
                </a:cxn>
                <a:cxn ang="0">
                  <a:pos x="18" y="18"/>
                </a:cxn>
                <a:cxn ang="0">
                  <a:pos x="40" y="18"/>
                </a:cxn>
                <a:cxn ang="0">
                  <a:pos x="36" y="22"/>
                </a:cxn>
                <a:cxn ang="0">
                  <a:pos x="42" y="26"/>
                </a:cxn>
                <a:cxn ang="0">
                  <a:pos x="54" y="24"/>
                </a:cxn>
                <a:cxn ang="0">
                  <a:pos x="60" y="26"/>
                </a:cxn>
                <a:cxn ang="0">
                  <a:pos x="70" y="24"/>
                </a:cxn>
                <a:cxn ang="0">
                  <a:pos x="78" y="24"/>
                </a:cxn>
                <a:cxn ang="0">
                  <a:pos x="90" y="24"/>
                </a:cxn>
                <a:cxn ang="0">
                  <a:pos x="84" y="26"/>
                </a:cxn>
                <a:cxn ang="0">
                  <a:pos x="74" y="28"/>
                </a:cxn>
                <a:cxn ang="0">
                  <a:pos x="62" y="28"/>
                </a:cxn>
                <a:cxn ang="0">
                  <a:pos x="68" y="30"/>
                </a:cxn>
                <a:cxn ang="0">
                  <a:pos x="70" y="34"/>
                </a:cxn>
                <a:cxn ang="0">
                  <a:pos x="60" y="30"/>
                </a:cxn>
                <a:cxn ang="0">
                  <a:pos x="38" y="28"/>
                </a:cxn>
                <a:cxn ang="0">
                  <a:pos x="34" y="32"/>
                </a:cxn>
                <a:cxn ang="0">
                  <a:pos x="40" y="34"/>
                </a:cxn>
                <a:cxn ang="0">
                  <a:pos x="48" y="38"/>
                </a:cxn>
                <a:cxn ang="0">
                  <a:pos x="64" y="44"/>
                </a:cxn>
                <a:cxn ang="0">
                  <a:pos x="50" y="42"/>
                </a:cxn>
                <a:cxn ang="0">
                  <a:pos x="28" y="44"/>
                </a:cxn>
                <a:cxn ang="0">
                  <a:pos x="24" y="48"/>
                </a:cxn>
                <a:cxn ang="0">
                  <a:pos x="26" y="50"/>
                </a:cxn>
                <a:cxn ang="0">
                  <a:pos x="36" y="50"/>
                </a:cxn>
                <a:cxn ang="0">
                  <a:pos x="42" y="58"/>
                </a:cxn>
                <a:cxn ang="0">
                  <a:pos x="36" y="56"/>
                </a:cxn>
                <a:cxn ang="0">
                  <a:pos x="24" y="54"/>
                </a:cxn>
                <a:cxn ang="0">
                  <a:pos x="22" y="56"/>
                </a:cxn>
                <a:cxn ang="0">
                  <a:pos x="22" y="62"/>
                </a:cxn>
                <a:cxn ang="0">
                  <a:pos x="16" y="62"/>
                </a:cxn>
                <a:cxn ang="0">
                  <a:pos x="8" y="68"/>
                </a:cxn>
                <a:cxn ang="0">
                  <a:pos x="76" y="68"/>
                </a:cxn>
                <a:cxn ang="0">
                  <a:pos x="96" y="64"/>
                </a:cxn>
                <a:cxn ang="0">
                  <a:pos x="88" y="60"/>
                </a:cxn>
                <a:cxn ang="0">
                  <a:pos x="92" y="58"/>
                </a:cxn>
                <a:cxn ang="0">
                  <a:pos x="98" y="54"/>
                </a:cxn>
                <a:cxn ang="0">
                  <a:pos x="102" y="52"/>
                </a:cxn>
                <a:cxn ang="0">
                  <a:pos x="122" y="44"/>
                </a:cxn>
                <a:cxn ang="0">
                  <a:pos x="126" y="38"/>
                </a:cxn>
                <a:cxn ang="0">
                  <a:pos x="132" y="34"/>
                </a:cxn>
                <a:cxn ang="0">
                  <a:pos x="144" y="34"/>
                </a:cxn>
                <a:cxn ang="0">
                  <a:pos x="164" y="26"/>
                </a:cxn>
                <a:cxn ang="0">
                  <a:pos x="186" y="20"/>
                </a:cxn>
                <a:cxn ang="0">
                  <a:pos x="188" y="14"/>
                </a:cxn>
                <a:cxn ang="0">
                  <a:pos x="228" y="6"/>
                </a:cxn>
                <a:cxn ang="0">
                  <a:pos x="192" y="0"/>
                </a:cxn>
                <a:cxn ang="0">
                  <a:pos x="112" y="0"/>
                </a:cxn>
                <a:cxn ang="0">
                  <a:pos x="68" y="4"/>
                </a:cxn>
                <a:cxn ang="0">
                  <a:pos x="58" y="8"/>
                </a:cxn>
                <a:cxn ang="0">
                  <a:pos x="46" y="6"/>
                </a:cxn>
                <a:cxn ang="0">
                  <a:pos x="10" y="12"/>
                </a:cxn>
                <a:cxn ang="0">
                  <a:pos x="0" y="12"/>
                </a:cxn>
                <a:cxn ang="0">
                  <a:pos x="6" y="16"/>
                </a:cxn>
              </a:cxnLst>
              <a:rect l="0" t="0" r="r" b="b"/>
              <a:pathLst>
                <a:path w="228" h="68">
                  <a:moveTo>
                    <a:pt x="8" y="18"/>
                  </a:moveTo>
                  <a:lnTo>
                    <a:pt x="8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4" y="24"/>
                  </a:lnTo>
                  <a:lnTo>
                    <a:pt x="58" y="24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88" y="24"/>
                  </a:lnTo>
                  <a:lnTo>
                    <a:pt x="84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6" y="30"/>
                  </a:lnTo>
                  <a:lnTo>
                    <a:pt x="68" y="30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64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46" y="28"/>
                  </a:lnTo>
                  <a:lnTo>
                    <a:pt x="38" y="2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4" y="36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6"/>
                  </a:lnTo>
                  <a:lnTo>
                    <a:pt x="54" y="44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8" y="58"/>
                  </a:lnTo>
                  <a:lnTo>
                    <a:pt x="36" y="56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54" y="68"/>
                  </a:lnTo>
                  <a:lnTo>
                    <a:pt x="76" y="68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2" y="58"/>
                  </a:lnTo>
                  <a:lnTo>
                    <a:pt x="96" y="58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52"/>
                  </a:lnTo>
                  <a:lnTo>
                    <a:pt x="114" y="50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40"/>
                  </a:lnTo>
                  <a:lnTo>
                    <a:pt x="126" y="38"/>
                  </a:lnTo>
                  <a:lnTo>
                    <a:pt x="130" y="38"/>
                  </a:lnTo>
                  <a:lnTo>
                    <a:pt x="132" y="34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40" y="34"/>
                  </a:lnTo>
                  <a:lnTo>
                    <a:pt x="144" y="34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8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88" y="14"/>
                  </a:lnTo>
                  <a:lnTo>
                    <a:pt x="208" y="12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10" y="4"/>
                  </a:lnTo>
                  <a:lnTo>
                    <a:pt x="192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12" y="0"/>
                  </a:lnTo>
                  <a:lnTo>
                    <a:pt x="90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4" y="8"/>
                  </a:lnTo>
                  <a:lnTo>
                    <a:pt x="2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8"/>
                  </a:lnTo>
                  <a:lnTo>
                    <a:pt x="8" y="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57"/>
            <p:cNvSpPr>
              <a:spLocks/>
            </p:cNvSpPr>
            <p:nvPr/>
          </p:nvSpPr>
          <p:spPr bwMode="auto">
            <a:xfrm>
              <a:off x="7985125" y="1377950"/>
              <a:ext cx="12700" cy="31750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8" h="20">
                  <a:moveTo>
                    <a:pt x="4" y="20"/>
                  </a:moveTo>
                  <a:lnTo>
                    <a:pt x="4" y="20"/>
                  </a:lnTo>
                  <a:lnTo>
                    <a:pt x="6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8" y="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58"/>
            <p:cNvSpPr>
              <a:spLocks/>
            </p:cNvSpPr>
            <p:nvPr/>
          </p:nvSpPr>
          <p:spPr bwMode="auto">
            <a:xfrm>
              <a:off x="6765925" y="974725"/>
              <a:ext cx="19050" cy="95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59"/>
            <p:cNvSpPr>
              <a:spLocks/>
            </p:cNvSpPr>
            <p:nvPr/>
          </p:nvSpPr>
          <p:spPr bwMode="auto">
            <a:xfrm>
              <a:off x="7962900" y="1343025"/>
              <a:ext cx="95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60"/>
            <p:cNvSpPr>
              <a:spLocks/>
            </p:cNvSpPr>
            <p:nvPr/>
          </p:nvSpPr>
          <p:spPr bwMode="auto">
            <a:xfrm>
              <a:off x="4451350" y="638175"/>
              <a:ext cx="25400" cy="1270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16" h="8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161"/>
            <p:cNvSpPr>
              <a:spLocks/>
            </p:cNvSpPr>
            <p:nvPr/>
          </p:nvSpPr>
          <p:spPr bwMode="auto">
            <a:xfrm>
              <a:off x="8080375" y="1749425"/>
              <a:ext cx="12700" cy="63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162"/>
            <p:cNvSpPr>
              <a:spLocks/>
            </p:cNvSpPr>
            <p:nvPr/>
          </p:nvSpPr>
          <p:spPr bwMode="auto">
            <a:xfrm>
              <a:off x="7943850" y="1717675"/>
              <a:ext cx="19050" cy="9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63"/>
            <p:cNvSpPr>
              <a:spLocks/>
            </p:cNvSpPr>
            <p:nvPr/>
          </p:nvSpPr>
          <p:spPr bwMode="auto">
            <a:xfrm>
              <a:off x="7915275" y="1701800"/>
              <a:ext cx="15875" cy="63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10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164"/>
            <p:cNvSpPr>
              <a:spLocks/>
            </p:cNvSpPr>
            <p:nvPr/>
          </p:nvSpPr>
          <p:spPr bwMode="auto">
            <a:xfrm>
              <a:off x="7931150" y="1698625"/>
              <a:ext cx="9525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165"/>
            <p:cNvSpPr>
              <a:spLocks/>
            </p:cNvSpPr>
            <p:nvPr/>
          </p:nvSpPr>
          <p:spPr bwMode="auto">
            <a:xfrm>
              <a:off x="5473700" y="530225"/>
              <a:ext cx="9525" cy="95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166"/>
            <p:cNvSpPr>
              <a:spLocks/>
            </p:cNvSpPr>
            <p:nvPr/>
          </p:nvSpPr>
          <p:spPr bwMode="auto">
            <a:xfrm>
              <a:off x="8201025" y="809625"/>
              <a:ext cx="66675" cy="60325"/>
            </a:xfrm>
            <a:custGeom>
              <a:avLst/>
              <a:gdLst/>
              <a:ahLst/>
              <a:cxnLst>
                <a:cxn ang="0">
                  <a:pos x="4" y="38"/>
                </a:cxn>
                <a:cxn ang="0">
                  <a:pos x="4" y="38"/>
                </a:cxn>
                <a:cxn ang="0">
                  <a:pos x="4" y="30"/>
                </a:cxn>
                <a:cxn ang="0">
                  <a:pos x="4" y="30"/>
                </a:cxn>
                <a:cxn ang="0">
                  <a:pos x="20" y="32"/>
                </a:cxn>
                <a:cxn ang="0">
                  <a:pos x="20" y="32"/>
                </a:cxn>
                <a:cxn ang="0">
                  <a:pos x="26" y="32"/>
                </a:cxn>
                <a:cxn ang="0">
                  <a:pos x="32" y="28"/>
                </a:cxn>
                <a:cxn ang="0">
                  <a:pos x="42" y="22"/>
                </a:cxn>
                <a:cxn ang="0">
                  <a:pos x="42" y="22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32" y="16"/>
                </a:cxn>
                <a:cxn ang="0">
                  <a:pos x="24" y="10"/>
                </a:cxn>
                <a:cxn ang="0">
                  <a:pos x="18" y="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4" y="10"/>
                </a:cxn>
                <a:cxn ang="0">
                  <a:pos x="12" y="18"/>
                </a:cxn>
                <a:cxn ang="0">
                  <a:pos x="6" y="24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4" y="38"/>
                </a:cxn>
                <a:cxn ang="0">
                  <a:pos x="4" y="38"/>
                </a:cxn>
              </a:cxnLst>
              <a:rect l="0" t="0" r="r" b="b"/>
              <a:pathLst>
                <a:path w="42" h="38">
                  <a:moveTo>
                    <a:pt x="4" y="38"/>
                  </a:moveTo>
                  <a:lnTo>
                    <a:pt x="4" y="3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6" y="32"/>
                  </a:lnTo>
                  <a:lnTo>
                    <a:pt x="32" y="2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4" y="10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67"/>
            <p:cNvSpPr>
              <a:spLocks/>
            </p:cNvSpPr>
            <p:nvPr/>
          </p:nvSpPr>
          <p:spPr bwMode="auto">
            <a:xfrm>
              <a:off x="7870825" y="1736725"/>
              <a:ext cx="495300" cy="463550"/>
            </a:xfrm>
            <a:custGeom>
              <a:avLst/>
              <a:gdLst/>
              <a:ahLst/>
              <a:cxnLst>
                <a:cxn ang="0">
                  <a:pos x="312" y="152"/>
                </a:cxn>
                <a:cxn ang="0">
                  <a:pos x="284" y="120"/>
                </a:cxn>
                <a:cxn ang="0">
                  <a:pos x="266" y="92"/>
                </a:cxn>
                <a:cxn ang="0">
                  <a:pos x="256" y="74"/>
                </a:cxn>
                <a:cxn ang="0">
                  <a:pos x="246" y="44"/>
                </a:cxn>
                <a:cxn ang="0">
                  <a:pos x="232" y="16"/>
                </a:cxn>
                <a:cxn ang="0">
                  <a:pos x="222" y="20"/>
                </a:cxn>
                <a:cxn ang="0">
                  <a:pos x="216" y="68"/>
                </a:cxn>
                <a:cxn ang="0">
                  <a:pos x="208" y="74"/>
                </a:cxn>
                <a:cxn ang="0">
                  <a:pos x="176" y="48"/>
                </a:cxn>
                <a:cxn ang="0">
                  <a:pos x="176" y="32"/>
                </a:cxn>
                <a:cxn ang="0">
                  <a:pos x="182" y="18"/>
                </a:cxn>
                <a:cxn ang="0">
                  <a:pos x="162" y="14"/>
                </a:cxn>
                <a:cxn ang="0">
                  <a:pos x="150" y="14"/>
                </a:cxn>
                <a:cxn ang="0">
                  <a:pos x="140" y="18"/>
                </a:cxn>
                <a:cxn ang="0">
                  <a:pos x="128" y="40"/>
                </a:cxn>
                <a:cxn ang="0">
                  <a:pos x="126" y="44"/>
                </a:cxn>
                <a:cxn ang="0">
                  <a:pos x="116" y="44"/>
                </a:cxn>
                <a:cxn ang="0">
                  <a:pos x="100" y="38"/>
                </a:cxn>
                <a:cxn ang="0">
                  <a:pos x="86" y="60"/>
                </a:cxn>
                <a:cxn ang="0">
                  <a:pos x="72" y="66"/>
                </a:cxn>
                <a:cxn ang="0">
                  <a:pos x="68" y="80"/>
                </a:cxn>
                <a:cxn ang="0">
                  <a:pos x="54" y="96"/>
                </a:cxn>
                <a:cxn ang="0">
                  <a:pos x="10" y="116"/>
                </a:cxn>
                <a:cxn ang="0">
                  <a:pos x="2" y="144"/>
                </a:cxn>
                <a:cxn ang="0">
                  <a:pos x="0" y="166"/>
                </a:cxn>
                <a:cxn ang="0">
                  <a:pos x="12" y="194"/>
                </a:cxn>
                <a:cxn ang="0">
                  <a:pos x="20" y="232"/>
                </a:cxn>
                <a:cxn ang="0">
                  <a:pos x="14" y="244"/>
                </a:cxn>
                <a:cxn ang="0">
                  <a:pos x="30" y="254"/>
                </a:cxn>
                <a:cxn ang="0">
                  <a:pos x="48" y="244"/>
                </a:cxn>
                <a:cxn ang="0">
                  <a:pos x="72" y="242"/>
                </a:cxn>
                <a:cxn ang="0">
                  <a:pos x="82" y="236"/>
                </a:cxn>
                <a:cxn ang="0">
                  <a:pos x="112" y="222"/>
                </a:cxn>
                <a:cxn ang="0">
                  <a:pos x="150" y="220"/>
                </a:cxn>
                <a:cxn ang="0">
                  <a:pos x="170" y="238"/>
                </a:cxn>
                <a:cxn ang="0">
                  <a:pos x="178" y="248"/>
                </a:cxn>
                <a:cxn ang="0">
                  <a:pos x="192" y="230"/>
                </a:cxn>
                <a:cxn ang="0">
                  <a:pos x="190" y="242"/>
                </a:cxn>
                <a:cxn ang="0">
                  <a:pos x="196" y="258"/>
                </a:cxn>
                <a:cxn ang="0">
                  <a:pos x="206" y="268"/>
                </a:cxn>
                <a:cxn ang="0">
                  <a:pos x="216" y="284"/>
                </a:cxn>
                <a:cxn ang="0">
                  <a:pos x="238" y="288"/>
                </a:cxn>
                <a:cxn ang="0">
                  <a:pos x="248" y="284"/>
                </a:cxn>
                <a:cxn ang="0">
                  <a:pos x="258" y="292"/>
                </a:cxn>
                <a:cxn ang="0">
                  <a:pos x="276" y="280"/>
                </a:cxn>
                <a:cxn ang="0">
                  <a:pos x="284" y="280"/>
                </a:cxn>
                <a:cxn ang="0">
                  <a:pos x="286" y="272"/>
                </a:cxn>
                <a:cxn ang="0">
                  <a:pos x="304" y="228"/>
                </a:cxn>
                <a:cxn ang="0">
                  <a:pos x="312" y="196"/>
                </a:cxn>
                <a:cxn ang="0">
                  <a:pos x="310" y="158"/>
                </a:cxn>
              </a:cxnLst>
              <a:rect l="0" t="0" r="r" b="b"/>
              <a:pathLst>
                <a:path w="312" h="292">
                  <a:moveTo>
                    <a:pt x="310" y="158"/>
                  </a:moveTo>
                  <a:lnTo>
                    <a:pt x="310" y="158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08" y="150"/>
                  </a:lnTo>
                  <a:lnTo>
                    <a:pt x="308" y="150"/>
                  </a:lnTo>
                  <a:lnTo>
                    <a:pt x="292" y="130"/>
                  </a:lnTo>
                  <a:lnTo>
                    <a:pt x="284" y="120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4" y="98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0" y="88"/>
                  </a:lnTo>
                  <a:lnTo>
                    <a:pt x="258" y="84"/>
                  </a:lnTo>
                  <a:lnTo>
                    <a:pt x="256" y="74"/>
                  </a:lnTo>
                  <a:lnTo>
                    <a:pt x="256" y="74"/>
                  </a:lnTo>
                  <a:lnTo>
                    <a:pt x="252" y="56"/>
                  </a:lnTo>
                  <a:lnTo>
                    <a:pt x="250" y="48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40" y="38"/>
                  </a:lnTo>
                  <a:lnTo>
                    <a:pt x="236" y="30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22" y="2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20" y="54"/>
                  </a:lnTo>
                  <a:lnTo>
                    <a:pt x="216" y="68"/>
                  </a:lnTo>
                  <a:lnTo>
                    <a:pt x="216" y="68"/>
                  </a:lnTo>
                  <a:lnTo>
                    <a:pt x="214" y="72"/>
                  </a:lnTo>
                  <a:lnTo>
                    <a:pt x="212" y="74"/>
                  </a:lnTo>
                  <a:lnTo>
                    <a:pt x="208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74" y="44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176" y="32"/>
                  </a:lnTo>
                  <a:lnTo>
                    <a:pt x="180" y="28"/>
                  </a:lnTo>
                  <a:lnTo>
                    <a:pt x="182" y="22"/>
                  </a:lnTo>
                  <a:lnTo>
                    <a:pt x="182" y="18"/>
                  </a:lnTo>
                  <a:lnTo>
                    <a:pt x="182" y="18"/>
                  </a:lnTo>
                  <a:lnTo>
                    <a:pt x="178" y="16"/>
                  </a:lnTo>
                  <a:lnTo>
                    <a:pt x="174" y="16"/>
                  </a:lnTo>
                  <a:lnTo>
                    <a:pt x="168" y="16"/>
                  </a:lnTo>
                  <a:lnTo>
                    <a:pt x="162" y="14"/>
                  </a:lnTo>
                  <a:lnTo>
                    <a:pt x="162" y="14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0" y="18"/>
                  </a:lnTo>
                  <a:lnTo>
                    <a:pt x="136" y="20"/>
                  </a:lnTo>
                  <a:lnTo>
                    <a:pt x="132" y="24"/>
                  </a:lnTo>
                  <a:lnTo>
                    <a:pt x="130" y="32"/>
                  </a:lnTo>
                  <a:lnTo>
                    <a:pt x="128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6" y="44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88" y="52"/>
                  </a:lnTo>
                  <a:lnTo>
                    <a:pt x="86" y="60"/>
                  </a:lnTo>
                  <a:lnTo>
                    <a:pt x="84" y="62"/>
                  </a:lnTo>
                  <a:lnTo>
                    <a:pt x="82" y="64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6" y="86"/>
                  </a:lnTo>
                  <a:lnTo>
                    <a:pt x="62" y="90"/>
                  </a:lnTo>
                  <a:lnTo>
                    <a:pt x="54" y="96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16" y="112"/>
                  </a:lnTo>
                  <a:lnTo>
                    <a:pt x="10" y="116"/>
                  </a:lnTo>
                  <a:lnTo>
                    <a:pt x="6" y="122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2" y="144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8" y="182"/>
                  </a:lnTo>
                  <a:lnTo>
                    <a:pt x="12" y="194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20" y="228"/>
                  </a:lnTo>
                  <a:lnTo>
                    <a:pt x="20" y="232"/>
                  </a:lnTo>
                  <a:lnTo>
                    <a:pt x="18" y="236"/>
                  </a:lnTo>
                  <a:lnTo>
                    <a:pt x="18" y="236"/>
                  </a:lnTo>
                  <a:lnTo>
                    <a:pt x="14" y="240"/>
                  </a:lnTo>
                  <a:lnTo>
                    <a:pt x="14" y="244"/>
                  </a:lnTo>
                  <a:lnTo>
                    <a:pt x="18" y="248"/>
                  </a:lnTo>
                  <a:lnTo>
                    <a:pt x="18" y="248"/>
                  </a:lnTo>
                  <a:lnTo>
                    <a:pt x="24" y="252"/>
                  </a:lnTo>
                  <a:lnTo>
                    <a:pt x="30" y="254"/>
                  </a:lnTo>
                  <a:lnTo>
                    <a:pt x="36" y="252"/>
                  </a:lnTo>
                  <a:lnTo>
                    <a:pt x="40" y="250"/>
                  </a:lnTo>
                  <a:lnTo>
                    <a:pt x="40" y="250"/>
                  </a:lnTo>
                  <a:lnTo>
                    <a:pt x="48" y="244"/>
                  </a:lnTo>
                  <a:lnTo>
                    <a:pt x="56" y="242"/>
                  </a:lnTo>
                  <a:lnTo>
                    <a:pt x="62" y="240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8" y="242"/>
                  </a:lnTo>
                  <a:lnTo>
                    <a:pt x="82" y="240"/>
                  </a:lnTo>
                  <a:lnTo>
                    <a:pt x="82" y="236"/>
                  </a:lnTo>
                  <a:lnTo>
                    <a:pt x="82" y="236"/>
                  </a:lnTo>
                  <a:lnTo>
                    <a:pt x="86" y="232"/>
                  </a:lnTo>
                  <a:lnTo>
                    <a:pt x="90" y="230"/>
                  </a:lnTo>
                  <a:lnTo>
                    <a:pt x="90" y="230"/>
                  </a:lnTo>
                  <a:lnTo>
                    <a:pt x="112" y="222"/>
                  </a:lnTo>
                  <a:lnTo>
                    <a:pt x="124" y="218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50" y="220"/>
                  </a:lnTo>
                  <a:lnTo>
                    <a:pt x="156" y="222"/>
                  </a:lnTo>
                  <a:lnTo>
                    <a:pt x="162" y="228"/>
                  </a:lnTo>
                  <a:lnTo>
                    <a:pt x="162" y="228"/>
                  </a:lnTo>
                  <a:lnTo>
                    <a:pt x="170" y="238"/>
                  </a:lnTo>
                  <a:lnTo>
                    <a:pt x="172" y="246"/>
                  </a:lnTo>
                  <a:lnTo>
                    <a:pt x="174" y="254"/>
                  </a:lnTo>
                  <a:lnTo>
                    <a:pt x="174" y="254"/>
                  </a:lnTo>
                  <a:lnTo>
                    <a:pt x="178" y="248"/>
                  </a:lnTo>
                  <a:lnTo>
                    <a:pt x="182" y="242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192" y="230"/>
                  </a:lnTo>
                  <a:lnTo>
                    <a:pt x="192" y="236"/>
                  </a:lnTo>
                  <a:lnTo>
                    <a:pt x="192" y="236"/>
                  </a:lnTo>
                  <a:lnTo>
                    <a:pt x="190" y="240"/>
                  </a:lnTo>
                  <a:lnTo>
                    <a:pt x="190" y="242"/>
                  </a:lnTo>
                  <a:lnTo>
                    <a:pt x="194" y="248"/>
                  </a:lnTo>
                  <a:lnTo>
                    <a:pt x="196" y="252"/>
                  </a:lnTo>
                  <a:lnTo>
                    <a:pt x="198" y="25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202" y="258"/>
                  </a:lnTo>
                  <a:lnTo>
                    <a:pt x="204" y="260"/>
                  </a:lnTo>
                  <a:lnTo>
                    <a:pt x="206" y="268"/>
                  </a:lnTo>
                  <a:lnTo>
                    <a:pt x="206" y="268"/>
                  </a:lnTo>
                  <a:lnTo>
                    <a:pt x="208" y="274"/>
                  </a:lnTo>
                  <a:lnTo>
                    <a:pt x="212" y="280"/>
                  </a:lnTo>
                  <a:lnTo>
                    <a:pt x="216" y="284"/>
                  </a:lnTo>
                  <a:lnTo>
                    <a:pt x="220" y="288"/>
                  </a:lnTo>
                  <a:lnTo>
                    <a:pt x="226" y="290"/>
                  </a:lnTo>
                  <a:lnTo>
                    <a:pt x="232" y="290"/>
                  </a:lnTo>
                  <a:lnTo>
                    <a:pt x="238" y="288"/>
                  </a:lnTo>
                  <a:lnTo>
                    <a:pt x="244" y="286"/>
                  </a:lnTo>
                  <a:lnTo>
                    <a:pt x="244" y="286"/>
                  </a:lnTo>
                  <a:lnTo>
                    <a:pt x="246" y="284"/>
                  </a:lnTo>
                  <a:lnTo>
                    <a:pt x="248" y="284"/>
                  </a:lnTo>
                  <a:lnTo>
                    <a:pt x="250" y="288"/>
                  </a:lnTo>
                  <a:lnTo>
                    <a:pt x="250" y="288"/>
                  </a:lnTo>
                  <a:lnTo>
                    <a:pt x="254" y="290"/>
                  </a:lnTo>
                  <a:lnTo>
                    <a:pt x="258" y="292"/>
                  </a:lnTo>
                  <a:lnTo>
                    <a:pt x="262" y="290"/>
                  </a:lnTo>
                  <a:lnTo>
                    <a:pt x="266" y="288"/>
                  </a:lnTo>
                  <a:lnTo>
                    <a:pt x="272" y="282"/>
                  </a:lnTo>
                  <a:lnTo>
                    <a:pt x="276" y="280"/>
                  </a:lnTo>
                  <a:lnTo>
                    <a:pt x="280" y="282"/>
                  </a:lnTo>
                  <a:lnTo>
                    <a:pt x="280" y="282"/>
                  </a:lnTo>
                  <a:lnTo>
                    <a:pt x="282" y="282"/>
                  </a:lnTo>
                  <a:lnTo>
                    <a:pt x="284" y="280"/>
                  </a:lnTo>
                  <a:lnTo>
                    <a:pt x="286" y="274"/>
                  </a:lnTo>
                  <a:lnTo>
                    <a:pt x="286" y="274"/>
                  </a:lnTo>
                  <a:lnTo>
                    <a:pt x="286" y="272"/>
                  </a:lnTo>
                  <a:lnTo>
                    <a:pt x="286" y="272"/>
                  </a:lnTo>
                  <a:lnTo>
                    <a:pt x="292" y="250"/>
                  </a:lnTo>
                  <a:lnTo>
                    <a:pt x="296" y="238"/>
                  </a:lnTo>
                  <a:lnTo>
                    <a:pt x="304" y="228"/>
                  </a:lnTo>
                  <a:lnTo>
                    <a:pt x="304" y="228"/>
                  </a:lnTo>
                  <a:lnTo>
                    <a:pt x="308" y="218"/>
                  </a:lnTo>
                  <a:lnTo>
                    <a:pt x="310" y="208"/>
                  </a:lnTo>
                  <a:lnTo>
                    <a:pt x="310" y="208"/>
                  </a:lnTo>
                  <a:lnTo>
                    <a:pt x="312" y="196"/>
                  </a:lnTo>
                  <a:lnTo>
                    <a:pt x="312" y="18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0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168"/>
            <p:cNvSpPr>
              <a:spLocks/>
            </p:cNvSpPr>
            <p:nvPr/>
          </p:nvSpPr>
          <p:spPr bwMode="auto">
            <a:xfrm>
              <a:off x="5556250" y="24384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69"/>
            <p:cNvSpPr>
              <a:spLocks/>
            </p:cNvSpPr>
            <p:nvPr/>
          </p:nvSpPr>
          <p:spPr bwMode="auto">
            <a:xfrm>
              <a:off x="5543550" y="2432050"/>
              <a:ext cx="1270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170"/>
            <p:cNvSpPr>
              <a:spLocks/>
            </p:cNvSpPr>
            <p:nvPr/>
          </p:nvSpPr>
          <p:spPr bwMode="auto">
            <a:xfrm>
              <a:off x="7978775" y="1403350"/>
              <a:ext cx="57150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6" y="30"/>
                </a:cxn>
                <a:cxn ang="0">
                  <a:pos x="16" y="34"/>
                </a:cxn>
                <a:cxn ang="0">
                  <a:pos x="20" y="36"/>
                </a:cxn>
                <a:cxn ang="0">
                  <a:pos x="24" y="36"/>
                </a:cxn>
                <a:cxn ang="0">
                  <a:pos x="24" y="36"/>
                </a:cxn>
                <a:cxn ang="0">
                  <a:pos x="28" y="36"/>
                </a:cxn>
                <a:cxn ang="0">
                  <a:pos x="28" y="34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8" y="26"/>
                </a:cxn>
                <a:cxn ang="0">
                  <a:pos x="28" y="26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4" y="16"/>
                </a:cxn>
                <a:cxn ang="0">
                  <a:pos x="34" y="16"/>
                </a:cxn>
                <a:cxn ang="0">
                  <a:pos x="32" y="8"/>
                </a:cxn>
                <a:cxn ang="0">
                  <a:pos x="32" y="4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6" y="4"/>
                </a:cxn>
                <a:cxn ang="0">
                  <a:pos x="24" y="8"/>
                </a:cxn>
                <a:cxn ang="0">
                  <a:pos x="16" y="10"/>
                </a:cxn>
                <a:cxn ang="0">
                  <a:pos x="10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36" h="36">
                  <a:moveTo>
                    <a:pt x="0" y="24"/>
                  </a:moveTo>
                  <a:lnTo>
                    <a:pt x="0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71"/>
            <p:cNvSpPr>
              <a:spLocks/>
            </p:cNvSpPr>
            <p:nvPr/>
          </p:nvSpPr>
          <p:spPr bwMode="auto">
            <a:xfrm>
              <a:off x="6499225" y="901700"/>
              <a:ext cx="9525" cy="6350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72"/>
            <p:cNvSpPr>
              <a:spLocks/>
            </p:cNvSpPr>
            <p:nvPr/>
          </p:nvSpPr>
          <p:spPr bwMode="auto">
            <a:xfrm>
              <a:off x="7854950" y="330200"/>
              <a:ext cx="9525" cy="635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6" h="4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173"/>
            <p:cNvSpPr>
              <a:spLocks/>
            </p:cNvSpPr>
            <p:nvPr/>
          </p:nvSpPr>
          <p:spPr bwMode="auto">
            <a:xfrm>
              <a:off x="5705475" y="1384300"/>
              <a:ext cx="6350" cy="95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174"/>
            <p:cNvSpPr>
              <a:spLocks/>
            </p:cNvSpPr>
            <p:nvPr/>
          </p:nvSpPr>
          <p:spPr bwMode="auto">
            <a:xfrm>
              <a:off x="7991475" y="137795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75"/>
            <p:cNvSpPr>
              <a:spLocks/>
            </p:cNvSpPr>
            <p:nvPr/>
          </p:nvSpPr>
          <p:spPr bwMode="auto">
            <a:xfrm>
              <a:off x="7943850" y="1381125"/>
              <a:ext cx="9525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76"/>
            <p:cNvSpPr>
              <a:spLocks/>
            </p:cNvSpPr>
            <p:nvPr/>
          </p:nvSpPr>
          <p:spPr bwMode="auto">
            <a:xfrm>
              <a:off x="5276850" y="276225"/>
              <a:ext cx="2222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177"/>
            <p:cNvSpPr>
              <a:spLocks/>
            </p:cNvSpPr>
            <p:nvPr/>
          </p:nvSpPr>
          <p:spPr bwMode="auto">
            <a:xfrm>
              <a:off x="5670550" y="736600"/>
              <a:ext cx="28575" cy="127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4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4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" h="8">
                  <a:moveTo>
                    <a:pt x="0" y="2"/>
                  </a:moveTo>
                  <a:lnTo>
                    <a:pt x="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178"/>
            <p:cNvSpPr>
              <a:spLocks/>
            </p:cNvSpPr>
            <p:nvPr/>
          </p:nvSpPr>
          <p:spPr bwMode="auto">
            <a:xfrm>
              <a:off x="8083550" y="1558925"/>
              <a:ext cx="6350" cy="635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6" name="椭圆 145"/>
          <p:cNvSpPr/>
          <p:nvPr/>
        </p:nvSpPr>
        <p:spPr>
          <a:xfrm>
            <a:off x="584828" y="2443537"/>
            <a:ext cx="1893395" cy="1893395"/>
          </a:xfrm>
          <a:prstGeom prst="ellipse">
            <a:avLst/>
          </a:prstGeom>
          <a:solidFill>
            <a:schemeClr val="bg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47" name="文本框 4"/>
          <p:cNvSpPr txBox="1"/>
          <p:nvPr/>
        </p:nvSpPr>
        <p:spPr>
          <a:xfrm>
            <a:off x="740531" y="3039340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提供知识对象的</a:t>
            </a: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垂直搜索</a:t>
            </a:r>
          </a:p>
        </p:txBody>
      </p:sp>
      <p:sp>
        <p:nvSpPr>
          <p:cNvPr id="149" name="椭圆 148"/>
          <p:cNvSpPr/>
          <p:nvPr/>
        </p:nvSpPr>
        <p:spPr>
          <a:xfrm>
            <a:off x="2663492" y="4006103"/>
            <a:ext cx="1893395" cy="1893395"/>
          </a:xfrm>
          <a:prstGeom prst="ellipse">
            <a:avLst/>
          </a:prstGeom>
          <a:solidFill>
            <a:schemeClr val="bg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3879513" y="1611405"/>
            <a:ext cx="1893395" cy="1893395"/>
          </a:xfrm>
          <a:prstGeom prst="ellipse">
            <a:avLst/>
          </a:prstGeom>
          <a:solidFill>
            <a:schemeClr val="bg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6467130" y="2147980"/>
            <a:ext cx="1893395" cy="1893395"/>
          </a:xfrm>
          <a:prstGeom prst="ellipse">
            <a:avLst/>
          </a:prstGeom>
          <a:solidFill>
            <a:schemeClr val="bg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59" name="文本框 4"/>
          <p:cNvSpPr txBox="1"/>
          <p:nvPr/>
        </p:nvSpPr>
        <p:spPr>
          <a:xfrm>
            <a:off x="6521712" y="2662456"/>
            <a:ext cx="17876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使读者快速获得</a:t>
            </a:r>
            <a:endParaRPr kumimoji="1" lang="en-US" altLang="zh-CN" sz="1500" dirty="0" smtClean="0">
              <a:solidFill>
                <a:schemeClr val="bg1"/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检出信息的</a:t>
            </a:r>
            <a:endParaRPr kumimoji="1" lang="en-US" altLang="zh-CN" sz="1500" dirty="0" smtClean="0">
              <a:solidFill>
                <a:schemeClr val="bg1"/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结构性认识</a:t>
            </a:r>
          </a:p>
        </p:txBody>
      </p:sp>
      <p:sp>
        <p:nvSpPr>
          <p:cNvPr id="160" name="文本框 4"/>
          <p:cNvSpPr txBox="1"/>
          <p:nvPr/>
        </p:nvSpPr>
        <p:spPr>
          <a:xfrm>
            <a:off x="2737624" y="4624272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将信息服务升华到</a:t>
            </a:r>
            <a:endParaRPr kumimoji="1" lang="en-US" altLang="zh-CN" sz="1500" dirty="0" smtClean="0">
              <a:solidFill>
                <a:schemeClr val="bg1"/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知识服务</a:t>
            </a:r>
          </a:p>
        </p:txBody>
      </p:sp>
      <p:sp>
        <p:nvSpPr>
          <p:cNvPr id="161" name="文本框 4"/>
          <p:cNvSpPr txBox="1"/>
          <p:nvPr/>
        </p:nvSpPr>
        <p:spPr>
          <a:xfrm>
            <a:off x="4083869" y="2131621"/>
            <a:ext cx="146706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提供知识对象</a:t>
            </a:r>
            <a:endParaRPr kumimoji="1" lang="en-US" altLang="zh-CN" sz="1500" dirty="0" smtClean="0">
              <a:solidFill>
                <a:schemeClr val="bg1"/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pPr algn="ctr"/>
            <a:r>
              <a:rPr kumimoji="1" lang="zh-CN" altLang="en-US" sz="1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关联关系的</a:t>
            </a:r>
            <a:endParaRPr kumimoji="1" lang="en-US" altLang="zh-CN" sz="1500" dirty="0" smtClean="0">
              <a:solidFill>
                <a:schemeClr val="bg1"/>
              </a:solidFill>
              <a:latin typeface="思源黑体 CN Medium" pitchFamily="34" charset="-122"/>
              <a:ea typeface="思源黑体 CN Medium" pitchFamily="34" charset="-122"/>
            </a:endParaRPr>
          </a:p>
          <a:p>
            <a:pPr algn="ctr"/>
            <a:r>
              <a:rPr kumimoji="1" lang="zh-CN" altLang="en-US" sz="250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挖掘分析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/>
      <p:bldP spid="149" grpId="0" animBg="1"/>
      <p:bldP spid="152" grpId="0" animBg="1"/>
      <p:bldP spid="155" grpId="0" animBg="1"/>
      <p:bldP spid="159" grpId="0"/>
      <p:bldP spid="160" grpId="0"/>
      <p:bldP spid="1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6521" y="2889012"/>
            <a:ext cx="5795890" cy="3423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功能六：知识发现</a:t>
            </a:r>
          </a:p>
        </p:txBody>
      </p:sp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612790" y="1053405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对象化数据</a:t>
            </a:r>
          </a:p>
        </p:txBody>
      </p:sp>
      <p:sp>
        <p:nvSpPr>
          <p:cNvPr id="156" name="矩形 155"/>
          <p:cNvSpPr/>
          <p:nvPr/>
        </p:nvSpPr>
        <p:spPr>
          <a:xfrm>
            <a:off x="623941" y="1519308"/>
            <a:ext cx="7065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提供对象级别的垂直搜索，把读者体验从资源保障服务提升到知识对象服务。</a:t>
            </a:r>
          </a:p>
        </p:txBody>
      </p:sp>
      <p:sp>
        <p:nvSpPr>
          <p:cNvPr id="157" name="矩形 156"/>
          <p:cNvSpPr/>
          <p:nvPr/>
        </p:nvSpPr>
        <p:spPr>
          <a:xfrm>
            <a:off x="623941" y="1875135"/>
            <a:ext cx="801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提供基于期刊文献资源解析的</a:t>
            </a:r>
            <a:r>
              <a:rPr lang="zh-CN" altLang="en-US" sz="1600" dirty="0" smtClean="0">
                <a:solidFill>
                  <a:schemeClr val="bg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作者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bg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机构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bg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主题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bg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基金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bg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期刊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等知识对象的检索和描述内容字段，并提供分面聚类与结果寻优，极大帮助读者优化知识对象的检索结果。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696521" y="3456073"/>
            <a:ext cx="5795890" cy="451305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715716" y="4821541"/>
            <a:ext cx="1332284" cy="145522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736028" y="5595265"/>
            <a:ext cx="893372" cy="239469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633" y="2783136"/>
            <a:ext cx="5722088" cy="3857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937842" y="1091505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知识对象本体描述</a:t>
            </a:r>
          </a:p>
        </p:txBody>
      </p:sp>
      <p:sp>
        <p:nvSpPr>
          <p:cNvPr id="156" name="矩形 155"/>
          <p:cNvSpPr/>
          <p:nvPr/>
        </p:nvSpPr>
        <p:spPr>
          <a:xfrm>
            <a:off x="948993" y="1582808"/>
            <a:ext cx="759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对解析出的知识对象，提供详尽的知识本体内容描述，包括其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rgbClr val="00B0F0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相关作品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相关机构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相关作者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相关传媒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相关主题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相关基金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rgbClr val="00B0F0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相关领域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……</a:t>
            </a:r>
            <a:endParaRPr lang="zh-CN" altLang="en-US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通过全面的描述，读者可更深度的了解所需知识内容。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功能六：知识发现</a:t>
            </a:r>
          </a:p>
        </p:txBody>
      </p:sp>
      <p:sp>
        <p:nvSpPr>
          <p:cNvPr id="13" name="矩形 12"/>
          <p:cNvSpPr/>
          <p:nvPr/>
        </p:nvSpPr>
        <p:spPr>
          <a:xfrm>
            <a:off x="1703754" y="4938978"/>
            <a:ext cx="5743966" cy="403150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754" y="1678614"/>
            <a:ext cx="7709338" cy="4478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115642" y="1091505"/>
            <a:ext cx="41827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支持导出对象分析报告。</a:t>
            </a:r>
          </a:p>
        </p:txBody>
      </p:sp>
      <p:sp>
        <p:nvSpPr>
          <p:cNvPr id="9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功能六：知识发现</a:t>
            </a:r>
          </a:p>
        </p:txBody>
      </p:sp>
      <p:sp>
        <p:nvSpPr>
          <p:cNvPr id="12" name="矩形 11"/>
          <p:cNvSpPr/>
          <p:nvPr/>
        </p:nvSpPr>
        <p:spPr>
          <a:xfrm>
            <a:off x="7254821" y="1832689"/>
            <a:ext cx="926593" cy="3291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40754" y="4262809"/>
            <a:ext cx="743713" cy="32918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569803" y="4195176"/>
            <a:ext cx="780289" cy="438912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2084" y="1874606"/>
            <a:ext cx="4686677" cy="408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876882" y="1040705"/>
            <a:ext cx="53654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期刊、学科、地区的本体导航</a:t>
            </a:r>
          </a:p>
        </p:txBody>
      </p:sp>
      <p:sp>
        <p:nvSpPr>
          <p:cNvPr id="156" name="矩形 155"/>
          <p:cNvSpPr/>
          <p:nvPr/>
        </p:nvSpPr>
        <p:spPr>
          <a:xfrm>
            <a:off x="888033" y="1532008"/>
            <a:ext cx="7407607" cy="79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基于期刊文献资源解析的期刊、学科、地区做知识本体内容的详尽描述，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并提供整理、统计及分析服务，提供相关内容的导航导读功能。</a:t>
            </a:r>
          </a:p>
        </p:txBody>
      </p:sp>
      <p:sp>
        <p:nvSpPr>
          <p:cNvPr id="10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功能六：知识发现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571" y="2561908"/>
            <a:ext cx="5454813" cy="410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6890" y="2565401"/>
            <a:ext cx="6169152" cy="41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4876" y="2555048"/>
            <a:ext cx="5704714" cy="41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0792" y="2499361"/>
            <a:ext cx="6205729" cy="398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3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474290" y="1067121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对象比较</a:t>
            </a:r>
          </a:p>
        </p:txBody>
      </p:sp>
      <p:sp>
        <p:nvSpPr>
          <p:cNvPr id="156" name="矩形 155"/>
          <p:cNvSpPr/>
          <p:nvPr/>
        </p:nvSpPr>
        <p:spPr>
          <a:xfrm>
            <a:off x="1485441" y="1558424"/>
            <a:ext cx="6439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提供作者、机构、基金、期刊、主题等同类对象两两间的产出对比，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知识脉络关联及延伸的比较报告功能。</a:t>
            </a:r>
          </a:p>
        </p:txBody>
      </p:sp>
      <p:sp>
        <p:nvSpPr>
          <p:cNvPr id="11" name="文本框 4"/>
          <p:cNvSpPr txBox="1"/>
          <p:nvPr/>
        </p:nvSpPr>
        <p:spPr>
          <a:xfrm>
            <a:off x="899742" y="394983"/>
            <a:ext cx="38317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功能六：知识发现</a:t>
            </a:r>
          </a:p>
        </p:txBody>
      </p:sp>
      <p:sp>
        <p:nvSpPr>
          <p:cNvPr id="15" name="矩形 14"/>
          <p:cNvSpPr/>
          <p:nvPr/>
        </p:nvSpPr>
        <p:spPr>
          <a:xfrm>
            <a:off x="1430792" y="3422904"/>
            <a:ext cx="5035297" cy="157276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226300" y="3759200"/>
            <a:ext cx="410221" cy="41198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9191" y="2499361"/>
            <a:ext cx="5268927" cy="3927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504" y="2686420"/>
            <a:ext cx="6945231" cy="3553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814" y="2499361"/>
            <a:ext cx="5951679" cy="4115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1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移动应用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04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4540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4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移动应用：中文期刊手机助手</a:t>
            </a:r>
          </a:p>
        </p:txBody>
      </p:sp>
      <p:sp>
        <p:nvSpPr>
          <p:cNvPr id="13" name="矩形 12"/>
          <p:cNvSpPr/>
          <p:nvPr/>
        </p:nvSpPr>
        <p:spPr>
          <a:xfrm>
            <a:off x="1205643" y="3094074"/>
            <a:ext cx="367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通过“中文期刊手机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助手”，可以实现随时随地无限制地查阅和下载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7》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中的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5900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余万篇文献。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01340" y="1344392"/>
            <a:ext cx="2240507" cy="4540149"/>
            <a:chOff x="5708223" y="1966258"/>
            <a:chExt cx="1933624" cy="3918283"/>
          </a:xfrm>
        </p:grpSpPr>
        <p:pic>
          <p:nvPicPr>
            <p:cNvPr id="1026" name="Picture 2" descr="E:\工作网盘\维普\市场部\设计\2016道具\公图DM 资料（02-22修改）\截图\image03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08223" y="1966258"/>
              <a:ext cx="1933624" cy="3918283"/>
            </a:xfrm>
            <a:prstGeom prst="rect">
              <a:avLst/>
            </a:prstGeom>
            <a:noFill/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19255" y="2395095"/>
              <a:ext cx="1703683" cy="25555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1811"/>
            <a:stretch>
              <a:fillRect/>
            </a:stretch>
          </p:blipFill>
          <p:spPr>
            <a:xfrm>
              <a:off x="5819255" y="4674394"/>
              <a:ext cx="1703683" cy="750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10" name="矩形 9"/>
          <p:cNvSpPr/>
          <p:nvPr/>
        </p:nvSpPr>
        <p:spPr>
          <a:xfrm>
            <a:off x="1216793" y="2553222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移动客户端</a:t>
            </a:r>
          </a:p>
        </p:txBody>
      </p:sp>
    </p:spTree>
    <p:extLst>
      <p:ext uri="{BB962C8B-B14F-4D97-AF65-F5344CB8AC3E}">
        <p14:creationId xmlns:p14="http://schemas.microsoft.com/office/powerpoint/2010/main" xmlns="" val="2449392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4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4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移动应用：中文期刊手机助手</a:t>
            </a:r>
          </a:p>
        </p:txBody>
      </p:sp>
      <p:sp>
        <p:nvSpPr>
          <p:cNvPr id="5" name="矩形 4"/>
          <p:cNvSpPr/>
          <p:nvPr/>
        </p:nvSpPr>
        <p:spPr>
          <a:xfrm>
            <a:off x="1112393" y="1780178"/>
            <a:ext cx="7621406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Step1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：</a:t>
            </a:r>
            <a:r>
              <a:rPr lang="en-US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APP</a:t>
            </a: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下载</a:t>
            </a: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方式一：登陆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《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》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（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qikan.cqvip.com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），扫码下载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APP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pic>
        <p:nvPicPr>
          <p:cNvPr id="1026" name="Picture 2" descr="https://mmbiz.qlogo.cn/mmbiz/V7fQMicYZKq1iaT7BcrWiaQBMpibYT8FjWgYBduvDqkh7sBxyKLgoOibtycW4teN1kx0OxrYWjfF1qSoAYGStNfRMDQ/0?wx_fmt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562" y="2720344"/>
            <a:ext cx="5220981" cy="246461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1112393" y="5412947"/>
            <a:ext cx="7149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方式二：在各主流手机应用市场，如：百度应用、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91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助手、安卓或苹果商店中进行搜索下载。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2393" y="1303124"/>
            <a:ext cx="31425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使用流程</a:t>
            </a:r>
          </a:p>
        </p:txBody>
      </p:sp>
    </p:spTree>
    <p:extLst>
      <p:ext uri="{BB962C8B-B14F-4D97-AF65-F5344CB8AC3E}">
        <p14:creationId xmlns:p14="http://schemas.microsoft.com/office/powerpoint/2010/main" xmlns="" val="5405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686" y="2635756"/>
            <a:ext cx="5608320" cy="3385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文本框 4"/>
          <p:cNvSpPr txBox="1"/>
          <p:nvPr/>
        </p:nvSpPr>
        <p:spPr>
          <a:xfrm>
            <a:off x="943285" y="406781"/>
            <a:ext cx="197653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平台简介</a:t>
            </a:r>
          </a:p>
        </p:txBody>
      </p:sp>
      <p:sp>
        <p:nvSpPr>
          <p:cNvPr id="3" name="矩形 2"/>
          <p:cNvSpPr/>
          <p:nvPr/>
        </p:nvSpPr>
        <p:spPr>
          <a:xfrm>
            <a:off x="436458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1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6458" y="1034938"/>
            <a:ext cx="82057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200000"/>
              </a:lnSpc>
              <a:defRPr/>
            </a:pPr>
            <a:r>
              <a:rPr lang="zh-CN" altLang="en-US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中文期刊</a:t>
            </a:r>
            <a:r>
              <a:rPr lang="en-US" altLang="zh-CN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(V6.5) </a:t>
            </a:r>
            <a:r>
              <a:rPr lang="zh-CN" altLang="en-US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是我们 </a:t>
            </a:r>
            <a:r>
              <a:rPr lang="en-US" altLang="zh-CN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90% </a:t>
            </a:r>
            <a:r>
              <a:rPr lang="zh-CN" altLang="en-US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客户单位目前使用的平台版本。</a:t>
            </a:r>
            <a:endParaRPr lang="en-US" altLang="zh-CN" kern="0" dirty="0" smtClean="0">
              <a:solidFill>
                <a:srgbClr val="029BD7"/>
              </a:solidFill>
              <a:latin typeface="思源黑体 CN Heavy" pitchFamily="34" charset="-122"/>
              <a:ea typeface="思源黑体 CN Heavy" pitchFamily="34" charset="-122"/>
              <a:cs typeface="Arial" pitchFamily="34" charset="0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500" kern="0" dirty="0" smtClean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图书馆电子资源类型已经极大丰富，但期刊仍然是价值最高的连续动态的出版物。中文期刊产品仍然是图书馆最为常用的电子资源。针对用户的反馈，我们对中文期刊平台做了全面的产品升级。</a:t>
            </a:r>
          </a:p>
        </p:txBody>
      </p:sp>
      <p:sp>
        <p:nvSpPr>
          <p:cNvPr id="9" name="椭圆 8"/>
          <p:cNvSpPr/>
          <p:nvPr/>
        </p:nvSpPr>
        <p:spPr>
          <a:xfrm>
            <a:off x="6500119" y="3543300"/>
            <a:ext cx="2311400" cy="2311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rot="19541340">
            <a:off x="6861152" y="3879308"/>
            <a:ext cx="15595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000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旧 </a:t>
            </a:r>
            <a:endParaRPr lang="zh-CN" altLang="en-US" sz="10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4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移动应用：中文期刊手机助手</a:t>
            </a:r>
          </a:p>
        </p:txBody>
      </p:sp>
      <p:sp>
        <p:nvSpPr>
          <p:cNvPr id="4" name="矩形 3"/>
          <p:cNvSpPr/>
          <p:nvPr/>
        </p:nvSpPr>
        <p:spPr>
          <a:xfrm>
            <a:off x="899742" y="1013921"/>
            <a:ext cx="7621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Step2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：注册登录</a:t>
            </a:r>
            <a:endParaRPr lang="en-US" altLang="zh-CN" sz="1600" b="1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下载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后，打开客户端，点击客户端左上角的     （如下图左），然后输入手机号码，获取验证码后，完成手机号注册。 </a:t>
            </a:r>
            <a:endParaRPr lang="en-US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pic>
        <p:nvPicPr>
          <p:cNvPr id="2052" name="Picture 4" descr="https://mmbiz.qlogo.cn/mmbiz/V7fQMicYZKq1iaT7BcrWiaQBMpibYT8FjWgYIZ44hrYs5ndrG1YHBBVtiaLaKWjicPWEibzvicBrtnxTTgjvUq6hhrXDDw/0?wx_fmt=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599" y="1495478"/>
            <a:ext cx="31432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工作网盘\维普\市场部\设计\2016道具\公图DM 资料（02-22修改）\截图\app 首页与侧滑页面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3248" y="2472667"/>
            <a:ext cx="3941989" cy="3891295"/>
          </a:xfrm>
          <a:prstGeom prst="rect">
            <a:avLst/>
          </a:prstGeom>
          <a:noFill/>
        </p:spPr>
      </p:pic>
      <p:pic>
        <p:nvPicPr>
          <p:cNvPr id="8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" t="4415" r="50147" b="12050"/>
          <a:stretch>
            <a:fillRect/>
          </a:stretch>
        </p:blipFill>
        <p:spPr bwMode="auto">
          <a:xfrm>
            <a:off x="2643645" y="2940709"/>
            <a:ext cx="1670483" cy="251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643645" y="5410200"/>
            <a:ext cx="1670483" cy="478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s://mmbiz.qlogo.cn/mmbiz/V7fQMicYZKq0icfLgfMTjRgQjrib01TezCO2UW1IyKSY3NgAJYVu8PSziab3jQy7x8m7lglf2PD2jmJO4QmQyYIHwA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68" t="4126" b="7908"/>
          <a:stretch>
            <a:fillRect/>
          </a:stretch>
        </p:blipFill>
        <p:spPr bwMode="auto">
          <a:xfrm>
            <a:off x="4663740" y="2940709"/>
            <a:ext cx="1674832" cy="26242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4660469" y="5517356"/>
            <a:ext cx="1670483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1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1292" y="1651000"/>
            <a:ext cx="74187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1.  IP</a:t>
            </a:r>
            <a:r>
              <a:rPr lang="zh-CN" altLang="en-US" sz="2000" dirty="0" smtClean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认证</a:t>
            </a:r>
            <a:endParaRPr lang="en-US" altLang="zh-CN" sz="2000" dirty="0" smtClean="0">
              <a:solidFill>
                <a:srgbClr val="33333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如果你的手机处于连接图书馆（校园网）</a:t>
            </a:r>
            <a:r>
              <a:rPr lang="en-US" altLang="zh-CN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Wifi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的状态，并且你所在的学校已经开通了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，你的账号（即手机号）登陆后就能自动获得权限认证，无需其他操作就能直接使用中文期刊手机助手进行文献阅读、下载。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4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移动应用：中文期刊手机助手</a:t>
            </a:r>
          </a:p>
        </p:txBody>
      </p:sp>
      <p:sp>
        <p:nvSpPr>
          <p:cNvPr id="4" name="矩形 3"/>
          <p:cNvSpPr/>
          <p:nvPr/>
        </p:nvSpPr>
        <p:spPr>
          <a:xfrm>
            <a:off x="899742" y="1013921"/>
            <a:ext cx="3405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Step3</a:t>
            </a:r>
            <a:r>
              <a:rPr lang="zh-CN" alt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：账号权限认证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88592" y="1638300"/>
            <a:ext cx="7621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2.  </a:t>
            </a:r>
            <a:r>
              <a:rPr lang="zh-CN" altLang="en-US" sz="2000" dirty="0" smtClean="0">
                <a:solidFill>
                  <a:srgbClr val="333333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网页平台二维码验证</a:t>
            </a:r>
            <a:endParaRPr lang="en-US" altLang="zh-CN" sz="2000" dirty="0" smtClean="0">
              <a:solidFill>
                <a:srgbClr val="333333"/>
              </a:solidFill>
              <a:latin typeface="思源黑体 CN Bold" pitchFamily="34" charset="-122"/>
              <a:ea typeface="思源黑体 CN Bold" pitchFamily="34" charset="-122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如果你所在的学校已经开通了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《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中文期刊服务平台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》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，你可以通过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PC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端登陆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qikan.cqvip.com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（校园网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IP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范围内），在页面的右上角找到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【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为手机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APP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授权</a:t>
            </a: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】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，打开二维码，使用中文期刊手机助手扫描此二维码，即可完成对该手机账号的权限认证。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pic>
        <p:nvPicPr>
          <p:cNvPr id="3074" name="Picture 2" descr="https://mmbiz.qlogo.cn/mmbiz/V7fQMicYZKq1iaT7BcrWiaQBMpibYT8FjWgYK4jpjIPkAX8OPBM7aQ5ZJGyjf8icYUWy9ycCia1YWXZ8kfC1ibUyqiarGQ/0?wx_fmt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16" y="4065437"/>
            <a:ext cx="5944384" cy="16941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mbiz.qlogo.cn/mmbiz/V7fQMicYZKq0icfLgfMTjRgQjrib01TezCOjqQyII4clWiaNibibmJZ1lhLTP13dYvNAxIZwP0k8sia8O0K1Myd3JqHnQ/0?wx_fmt=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88"/>
          <a:stretch>
            <a:fillRect/>
          </a:stretch>
        </p:blipFill>
        <p:spPr bwMode="auto">
          <a:xfrm>
            <a:off x="6563661" y="4065437"/>
            <a:ext cx="2105479" cy="166376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39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4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移动应用：中文期刊手机助手</a:t>
            </a:r>
          </a:p>
        </p:txBody>
      </p:sp>
      <p:sp>
        <p:nvSpPr>
          <p:cNvPr id="4" name="矩形 3"/>
          <p:cNvSpPr/>
          <p:nvPr/>
        </p:nvSpPr>
        <p:spPr>
          <a:xfrm>
            <a:off x="844011" y="1069030"/>
            <a:ext cx="76214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当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你依次完成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了</a:t>
            </a:r>
            <a:r>
              <a:rPr lang="zh-CN" altLang="en-US" sz="1600" b="1" dirty="0" smtClean="0">
                <a:solidFill>
                  <a:srgbClr val="333333"/>
                </a:solidFill>
                <a:latin typeface="+mn-ea"/>
              </a:rPr>
              <a:t>①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下载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APP——②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手机号注册</a:t>
            </a:r>
            <a:r>
              <a:rPr lang="en-US" altLang="zh-CN" sz="1600" b="1" dirty="0">
                <a:solidFill>
                  <a:srgbClr val="333333"/>
                </a:solidFill>
                <a:latin typeface="+mn-ea"/>
              </a:rPr>
              <a:t>——③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</a:rPr>
              <a:t>账号权限认证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，即可免费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使用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+mn-ea"/>
              </a:rPr>
              <a:t>7》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（小提示：使用周期为</a:t>
            </a:r>
            <a:r>
              <a:rPr lang="en-US" altLang="zh-CN" sz="1600" dirty="0" smtClean="0">
                <a:solidFill>
                  <a:srgbClr val="333333"/>
                </a:solidFill>
                <a:latin typeface="+mn-ea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个月，超过</a:t>
            </a:r>
            <a:r>
              <a:rPr lang="en-US" altLang="zh-CN" sz="1600" dirty="0" smtClean="0">
                <a:solidFill>
                  <a:srgbClr val="333333"/>
                </a:solidFill>
                <a:latin typeface="+mn-ea"/>
              </a:rPr>
              <a:t>6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个月请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按照以上流程重新注册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认证）。</a:t>
            </a:r>
            <a:r>
              <a:rPr lang="en-US" altLang="zh-CN" sz="1600" dirty="0" smtClean="0">
                <a:solidFill>
                  <a:srgbClr val="333333"/>
                </a:solidFill>
                <a:latin typeface="+mn-ea"/>
              </a:rPr>
              <a:t>14000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多种期刊、</a:t>
            </a:r>
            <a:r>
              <a:rPr lang="en-US" altLang="zh-CN" sz="1600" dirty="0" smtClean="0">
                <a:solidFill>
                  <a:srgbClr val="333333"/>
                </a:solidFill>
                <a:latin typeface="+mn-ea"/>
              </a:rPr>
              <a:t>5700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余万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篇论文，你想要的都能一览无余！</a:t>
            </a:r>
            <a:endParaRPr lang="en-US" altLang="zh-CN" sz="1600" dirty="0" smtClean="0">
              <a:solidFill>
                <a:srgbClr val="333333"/>
              </a:solidFill>
              <a:latin typeface="+mn-ea"/>
              <a:cs typeface="Arial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5363" y="5651500"/>
            <a:ext cx="7308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使用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已经获得权限认证的中文期刊手机助手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APP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，还可以反向授权任一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PC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设备，使其具备</a:t>
            </a:r>
            <a:r>
              <a:rPr lang="en-US" altLang="zh-CN" sz="1600" dirty="0">
                <a:solidFill>
                  <a:srgbClr val="333333"/>
                </a:solidFill>
                <a:latin typeface="+mn-ea"/>
              </a:rPr>
              <a:t>《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中文期刊服务</a:t>
            </a:r>
            <a:r>
              <a:rPr lang="zh-CN" altLang="en-US" sz="1600" dirty="0" smtClean="0">
                <a:solidFill>
                  <a:srgbClr val="333333"/>
                </a:solidFill>
                <a:latin typeface="+mn-ea"/>
              </a:rPr>
              <a:t>平台</a:t>
            </a:r>
            <a:r>
              <a:rPr lang="en-US" altLang="zh-CN" sz="1600" dirty="0" smtClean="0">
                <a:solidFill>
                  <a:srgbClr val="333333"/>
                </a:solidFill>
                <a:latin typeface="+mn-ea"/>
              </a:rPr>
              <a:t>7》</a:t>
            </a:r>
            <a:r>
              <a:rPr lang="zh-CN" altLang="en-US" sz="1600" dirty="0">
                <a:solidFill>
                  <a:srgbClr val="333333"/>
                </a:solidFill>
                <a:latin typeface="+mn-ea"/>
              </a:rPr>
              <a:t>的使用权限。</a:t>
            </a:r>
            <a:endParaRPr lang="en-US" altLang="zh-CN" sz="1600" dirty="0" smtClean="0">
              <a:solidFill>
                <a:srgbClr val="333333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4098" name="Picture 2" descr="https://mmbiz.qlogo.cn/mmbiz/V7fQMicYZKq0icfLgfMTjRgQjrib01TezCOCToCe73UibZoDmqxQ4EAibpYqNibcG1LjfvNemT57ttaNTMf1ichaWtuOQ/0?wx_fmt=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269" y="2436619"/>
            <a:ext cx="5009632" cy="30331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9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4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移动应用：中文期刊手机助手</a:t>
            </a:r>
          </a:p>
        </p:txBody>
      </p:sp>
      <p:pic>
        <p:nvPicPr>
          <p:cNvPr id="3074" name="Picture 2" descr="E:\工作网盘\维普\市场部\中刊7.0手机助手-二维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6466" y="1828800"/>
            <a:ext cx="36576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72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82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平台价值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05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16199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6489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967795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70695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0645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08212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直接连接符 57"/>
          <p:cNvCxnSpPr/>
          <p:nvPr/>
        </p:nvCxnSpPr>
        <p:spPr>
          <a:xfrm>
            <a:off x="15796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58"/>
          <p:cNvCxnSpPr/>
          <p:nvPr/>
        </p:nvCxnSpPr>
        <p:spPr>
          <a:xfrm>
            <a:off x="3591442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59"/>
          <p:cNvCxnSpPr/>
          <p:nvPr/>
        </p:nvCxnSpPr>
        <p:spPr>
          <a:xfrm>
            <a:off x="5605217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60"/>
          <p:cNvCxnSpPr/>
          <p:nvPr/>
        </p:nvCxnSpPr>
        <p:spPr>
          <a:xfrm>
            <a:off x="7618991" y="2601395"/>
            <a:ext cx="0" cy="147103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椭圆 100"/>
          <p:cNvSpPr>
            <a:spLocks noChangeAspect="1"/>
          </p:cNvSpPr>
          <p:nvPr/>
        </p:nvSpPr>
        <p:spPr>
          <a:xfrm>
            <a:off x="817824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椭圆 101"/>
          <p:cNvSpPr>
            <a:spLocks noChangeAspect="1"/>
          </p:cNvSpPr>
          <p:nvPr/>
        </p:nvSpPr>
        <p:spPr>
          <a:xfrm>
            <a:off x="2829626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4841428" y="1298230"/>
            <a:ext cx="1523633" cy="1523633"/>
          </a:xfrm>
          <a:prstGeom prst="ellipse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6853229" y="1298230"/>
            <a:ext cx="1523633" cy="1523633"/>
          </a:xfrm>
          <a:prstGeom prst="ellipse">
            <a:avLst/>
          </a:prstGeom>
          <a:solidFill>
            <a:srgbClr val="00B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燕尾形 104"/>
          <p:cNvSpPr/>
          <p:nvPr/>
        </p:nvSpPr>
        <p:spPr>
          <a:xfrm>
            <a:off x="474514" y="3150988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6" name="燕尾形 105"/>
          <p:cNvSpPr/>
          <p:nvPr/>
        </p:nvSpPr>
        <p:spPr>
          <a:xfrm>
            <a:off x="2486316" y="3150988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7" name="燕尾形 106"/>
          <p:cNvSpPr/>
          <p:nvPr/>
        </p:nvSpPr>
        <p:spPr>
          <a:xfrm>
            <a:off x="4498117" y="3150987"/>
            <a:ext cx="2210254" cy="460718"/>
          </a:xfrm>
          <a:prstGeom prst="chevron">
            <a:avLst/>
          </a:prstGeom>
          <a:solidFill>
            <a:srgbClr val="1B2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8" name="燕尾形 107"/>
          <p:cNvSpPr/>
          <p:nvPr/>
        </p:nvSpPr>
        <p:spPr>
          <a:xfrm>
            <a:off x="6509919" y="3150986"/>
            <a:ext cx="2210254" cy="46071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9" name="文本框 8"/>
          <p:cNvSpPr txBox="1"/>
          <p:nvPr/>
        </p:nvSpPr>
        <p:spPr>
          <a:xfrm>
            <a:off x="617742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智能的文献检索系统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灵活的聚类组配方式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深入的引文分布追踪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详尽的计量分析报告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精确的对象数据对比</a:t>
            </a:r>
            <a:endParaRPr lang="zh-CN" altLang="en-US" sz="1500" dirty="0">
              <a:solidFill>
                <a:srgbClr val="0000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sp>
        <p:nvSpPr>
          <p:cNvPr id="113" name="文本框 22"/>
          <p:cNvSpPr txBox="1"/>
          <p:nvPr/>
        </p:nvSpPr>
        <p:spPr>
          <a:xfrm>
            <a:off x="1034024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2" name="文本框 22"/>
          <p:cNvSpPr txBox="1"/>
          <p:nvPr/>
        </p:nvSpPr>
        <p:spPr>
          <a:xfrm>
            <a:off x="3050268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3" name="文本框 22"/>
          <p:cNvSpPr txBox="1"/>
          <p:nvPr/>
        </p:nvSpPr>
        <p:spPr>
          <a:xfrm>
            <a:off x="5064043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我们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提供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4" name="文本框 22"/>
          <p:cNvSpPr txBox="1"/>
          <p:nvPr/>
        </p:nvSpPr>
        <p:spPr>
          <a:xfrm>
            <a:off x="7077817" y="1433637"/>
            <a:ext cx="10823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用户</a:t>
            </a:r>
            <a:endParaRPr kumimoji="1" lang="en-US" altLang="zh-CN" sz="3500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zh-CN" altLang="en-US" sz="3500" b="1" dirty="0" smtClean="0">
                <a:solidFill>
                  <a:schemeClr val="bg1"/>
                </a:solidFill>
              </a:rPr>
              <a:t>获得</a:t>
            </a:r>
            <a:endParaRPr kumimoji="1" lang="zh-CN" altLang="en-US" sz="3500" b="1" dirty="0">
              <a:solidFill>
                <a:schemeClr val="bg1"/>
              </a:solidFill>
            </a:endParaRPr>
          </a:p>
        </p:txBody>
      </p:sp>
      <p:sp>
        <p:nvSpPr>
          <p:cNvPr id="125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平台价值</a:t>
            </a:r>
          </a:p>
        </p:txBody>
      </p:sp>
      <p:sp>
        <p:nvSpPr>
          <p:cNvPr id="126" name="矩形 125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5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27" name="文本框 8"/>
          <p:cNvSpPr txBox="1"/>
          <p:nvPr/>
        </p:nvSpPr>
        <p:spPr>
          <a:xfrm>
            <a:off x="2619323" y="4374648"/>
            <a:ext cx="194423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资源的快速准确定位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多面的资源筛选方式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准确的课题趋势分析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热点领域的前沿成果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严密的学术链条分析</a:t>
            </a:r>
          </a:p>
        </p:txBody>
      </p:sp>
      <p:sp>
        <p:nvSpPr>
          <p:cNvPr id="128" name="文本框 8"/>
          <p:cNvSpPr txBox="1"/>
          <p:nvPr/>
        </p:nvSpPr>
        <p:spPr>
          <a:xfrm>
            <a:off x="4645290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完善的全文保障服务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良好的阅读预览体验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强大的底层架构支持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rgbClr val="000000"/>
                </a:solidFill>
                <a:latin typeface="思源黑体 CN Medium" pitchFamily="34" charset="-122"/>
                <a:ea typeface="思源黑体 CN Medium" pitchFamily="34" charset="-122"/>
              </a:rPr>
              <a:t>多样的设备云端共享</a:t>
            </a:r>
          </a:p>
        </p:txBody>
      </p:sp>
      <p:sp>
        <p:nvSpPr>
          <p:cNvPr id="129" name="文本框 8"/>
          <p:cNvSpPr txBox="1"/>
          <p:nvPr/>
        </p:nvSpPr>
        <p:spPr>
          <a:xfrm>
            <a:off x="6646871" y="4374648"/>
            <a:ext cx="1944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全面的资源获取渠道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直观的全文预览体验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畅通的云端访问体验</a:t>
            </a:r>
          </a:p>
          <a:p>
            <a:pPr lvl="0" defTabSz="457200">
              <a:lnSpc>
                <a:spcPct val="150000"/>
              </a:lnSpc>
            </a:pPr>
            <a:r>
              <a:rPr lang="zh-CN" altLang="en-US" sz="15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</a:rPr>
              <a:t>全新的信息获取方式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088954" y="2325624"/>
            <a:ext cx="3324171" cy="1133856"/>
            <a:chOff x="4527477" y="1706880"/>
            <a:chExt cx="3324171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1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-152" t="17551" r="67091" b="47073"/>
            <a:stretch>
              <a:fillRect/>
            </a:stretch>
          </p:blipFill>
          <p:spPr bwMode="auto">
            <a:xfrm>
              <a:off x="5193792" y="1706880"/>
              <a:ext cx="2657856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2" name="组合 12"/>
            <p:cNvGrpSpPr/>
            <p:nvPr/>
          </p:nvGrpSpPr>
          <p:grpSpPr>
            <a:xfrm>
              <a:off x="452747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53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54" name="文本框 14"/>
              <p:cNvSpPr txBox="1"/>
              <p:nvPr/>
            </p:nvSpPr>
            <p:spPr>
              <a:xfrm>
                <a:off x="3849722" y="2556942"/>
                <a:ext cx="3609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1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1088954" y="3813048"/>
            <a:ext cx="3348555" cy="1133856"/>
            <a:chOff x="4527477" y="3438144"/>
            <a:chExt cx="3348555" cy="11338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2909" t="17266" r="33576" b="47358"/>
            <a:stretch>
              <a:fillRect/>
            </a:stretch>
          </p:blipFill>
          <p:spPr bwMode="auto">
            <a:xfrm>
              <a:off x="5181600" y="3438144"/>
              <a:ext cx="2694432" cy="113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9" name="组合 17"/>
            <p:cNvGrpSpPr/>
            <p:nvPr/>
          </p:nvGrpSpPr>
          <p:grpSpPr>
            <a:xfrm>
              <a:off x="452747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60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1" name="文本框 19"/>
              <p:cNvSpPr txBox="1"/>
              <p:nvPr/>
            </p:nvSpPr>
            <p:spPr>
              <a:xfrm>
                <a:off x="3821669" y="2556942"/>
                <a:ext cx="4171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2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1088954" y="5288280"/>
            <a:ext cx="3324171" cy="1194816"/>
            <a:chOff x="4527477" y="5266944"/>
            <a:chExt cx="3324171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76" t="16030" r="212" b="46692"/>
            <a:stretch>
              <a:fillRect/>
            </a:stretch>
          </p:blipFill>
          <p:spPr bwMode="auto">
            <a:xfrm>
              <a:off x="5181600" y="5266944"/>
              <a:ext cx="2670048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组合 22"/>
            <p:cNvGrpSpPr/>
            <p:nvPr/>
          </p:nvGrpSpPr>
          <p:grpSpPr>
            <a:xfrm>
              <a:off x="452747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67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69" name="椭圆 6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68" name="文本框 24"/>
              <p:cNvSpPr txBox="1"/>
              <p:nvPr/>
            </p:nvSpPr>
            <p:spPr>
              <a:xfrm>
                <a:off x="3815257" y="2556942"/>
                <a:ext cx="4299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3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75" name="矩形 74"/>
          <p:cNvSpPr/>
          <p:nvPr/>
        </p:nvSpPr>
        <p:spPr>
          <a:xfrm>
            <a:off x="1198681" y="967333"/>
            <a:ext cx="43117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《</a:t>
            </a:r>
            <a:r>
              <a:rPr lang="zh-CN" altLang="en-US" sz="22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中文期刊服务平台</a:t>
            </a:r>
            <a:r>
              <a:rPr lang="en-US" altLang="zh-CN" sz="22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7.0》</a:t>
            </a:r>
          </a:p>
        </p:txBody>
      </p:sp>
      <p:grpSp>
        <p:nvGrpSpPr>
          <p:cNvPr id="77" name="组合 76"/>
          <p:cNvGrpSpPr/>
          <p:nvPr/>
        </p:nvGrpSpPr>
        <p:grpSpPr>
          <a:xfrm>
            <a:off x="4685594" y="2337816"/>
            <a:ext cx="3372939" cy="1146048"/>
            <a:chOff x="8124117" y="1719072"/>
            <a:chExt cx="3372939" cy="1146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8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t="54449" r="66788" b="9795"/>
            <a:stretch>
              <a:fillRect/>
            </a:stretch>
          </p:blipFill>
          <p:spPr bwMode="auto">
            <a:xfrm>
              <a:off x="8827008" y="1719072"/>
              <a:ext cx="2670048" cy="1146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9" name="组合 12"/>
            <p:cNvGrpSpPr/>
            <p:nvPr/>
          </p:nvGrpSpPr>
          <p:grpSpPr>
            <a:xfrm>
              <a:off x="8124117" y="1814288"/>
              <a:ext cx="835660" cy="835660"/>
              <a:chOff x="3612390" y="2447763"/>
              <a:chExt cx="835660" cy="835660"/>
            </a:xfrm>
          </p:grpSpPr>
          <p:grpSp>
            <p:nvGrpSpPr>
              <p:cNvPr id="80" name="组合 1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2" name="椭圆 81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83" name="椭圆 82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1" name="文本框 14"/>
              <p:cNvSpPr txBox="1"/>
              <p:nvPr/>
            </p:nvSpPr>
            <p:spPr>
              <a:xfrm>
                <a:off x="3822471" y="2556942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4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4685594" y="3800856"/>
            <a:ext cx="3372939" cy="1158240"/>
            <a:chOff x="8124117" y="3425952"/>
            <a:chExt cx="3372939" cy="11582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5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33015" t="54829" r="33318" b="9034"/>
            <a:stretch>
              <a:fillRect/>
            </a:stretch>
          </p:blipFill>
          <p:spPr bwMode="auto">
            <a:xfrm>
              <a:off x="8790432" y="3425952"/>
              <a:ext cx="2706624" cy="1158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6" name="组合 17"/>
            <p:cNvGrpSpPr/>
            <p:nvPr/>
          </p:nvGrpSpPr>
          <p:grpSpPr>
            <a:xfrm>
              <a:off x="8124117" y="3564622"/>
              <a:ext cx="835660" cy="835660"/>
              <a:chOff x="3612390" y="2447763"/>
              <a:chExt cx="835660" cy="835660"/>
            </a:xfrm>
          </p:grpSpPr>
          <p:grpSp>
            <p:nvGrpSpPr>
              <p:cNvPr id="87" name="组合 18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88" name="文本框 19"/>
              <p:cNvSpPr txBox="1"/>
              <p:nvPr/>
            </p:nvSpPr>
            <p:spPr>
              <a:xfrm>
                <a:off x="3813654" y="2556942"/>
                <a:ext cx="43313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5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4685594" y="5276088"/>
            <a:ext cx="3393638" cy="1194816"/>
            <a:chOff x="8124117" y="5254752"/>
            <a:chExt cx="3393638" cy="11948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2" name="Picture 4" descr="QQ截图20120302100552"/>
            <p:cNvPicPr>
              <a:picLocks noChangeAspect="1" noChangeArrowheads="1"/>
            </p:cNvPicPr>
            <p:nvPr/>
          </p:nvPicPr>
          <p:blipFill>
            <a:blip r:embed="rId3" cstate="print"/>
            <a:srcRect l="66530" t="54829" b="7893"/>
            <a:stretch>
              <a:fillRect/>
            </a:stretch>
          </p:blipFill>
          <p:spPr bwMode="auto">
            <a:xfrm>
              <a:off x="8827008" y="5254752"/>
              <a:ext cx="2690747" cy="1194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组合 22"/>
            <p:cNvGrpSpPr/>
            <p:nvPr/>
          </p:nvGrpSpPr>
          <p:grpSpPr>
            <a:xfrm>
              <a:off x="8124117" y="5418822"/>
              <a:ext cx="835660" cy="835660"/>
              <a:chOff x="3612390" y="2447763"/>
              <a:chExt cx="835660" cy="835660"/>
            </a:xfrm>
          </p:grpSpPr>
          <p:grpSp>
            <p:nvGrpSpPr>
              <p:cNvPr id="94" name="组合 23"/>
              <p:cNvGrpSpPr/>
              <p:nvPr/>
            </p:nvGrpSpPr>
            <p:grpSpPr>
              <a:xfrm>
                <a:off x="3612390" y="2447763"/>
                <a:ext cx="835660" cy="835660"/>
                <a:chOff x="8122422" y="2445351"/>
                <a:chExt cx="1938714" cy="1938714"/>
              </a:xfrm>
            </p:grpSpPr>
            <p:sp>
              <p:nvSpPr>
                <p:cNvPr id="96" name="椭圆 95"/>
                <p:cNvSpPr/>
                <p:nvPr/>
              </p:nvSpPr>
              <p:spPr>
                <a:xfrm>
                  <a:off x="8122422" y="2445351"/>
                  <a:ext cx="1938714" cy="19387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0D0D0D">
                        <a:lumMod val="0"/>
                        <a:lumOff val="100000"/>
                      </a:srgb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368300" dist="139700" dir="7980000" sx="108000" sy="108000" algn="t" rotWithShape="0">
                    <a:prstClr val="black">
                      <a:alpha val="3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8178600" y="2501529"/>
                  <a:ext cx="1826360" cy="18263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D0D0D">
                        <a:lumMod val="0"/>
                        <a:lumOff val="100000"/>
                      </a:srgbClr>
                    </a:gs>
                    <a:gs pos="35000">
                      <a:srgbClr val="FFFFFF"/>
                    </a:gs>
                    <a:gs pos="68000">
                      <a:sysClr val="window" lastClr="FFFFFF">
                        <a:lumMod val="85000"/>
                      </a:sysClr>
                    </a:gs>
                    <a:gs pos="54000">
                      <a:srgbClr val="E9E9E9"/>
                    </a:gs>
                    <a:gs pos="95000">
                      <a:sysClr val="window" lastClr="FFFFFF">
                        <a:lumMod val="65000"/>
                      </a:sys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2AFF3"/>
                    </a:solidFill>
                    <a:effectLst/>
                    <a:uLnTx/>
                    <a:uFillTx/>
                    <a:latin typeface="Calibri"/>
                    <a:ea typeface="宋体"/>
                    <a:cs typeface="+mn-cs"/>
                  </a:endParaRPr>
                </a:p>
              </p:txBody>
            </p:sp>
          </p:grpSp>
          <p:sp>
            <p:nvSpPr>
              <p:cNvPr id="95" name="文本框 24"/>
              <p:cNvSpPr txBox="1"/>
              <p:nvPr/>
            </p:nvSpPr>
            <p:spPr>
              <a:xfrm>
                <a:off x="3812853" y="2556942"/>
                <a:ext cx="4347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2AFF3"/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uLnTx/>
                    <a:uFillTx/>
                    <a:latin typeface="Impact" panose="020B0806030902050204" pitchFamily="34" charset="0"/>
                  </a:rPr>
                  <a:t>6</a:t>
                </a:r>
                <a:endParaRPr kumimoji="0" lang="zh-CN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2AFF3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98" name="文本框 4"/>
          <p:cNvSpPr txBox="1"/>
          <p:nvPr/>
        </p:nvSpPr>
        <p:spPr>
          <a:xfrm>
            <a:off x="899742" y="406781"/>
            <a:ext cx="383172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平台价值</a:t>
            </a:r>
          </a:p>
        </p:txBody>
      </p:sp>
      <p:sp>
        <p:nvSpPr>
          <p:cNvPr id="99" name="矩形 98"/>
          <p:cNvSpPr/>
          <p:nvPr/>
        </p:nvSpPr>
        <p:spPr>
          <a:xfrm>
            <a:off x="392916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5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338478" y="1397091"/>
            <a:ext cx="7037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广泛应用于</a:t>
            </a:r>
            <a:r>
              <a:rPr lang="zh-CN" altLang="en-US" sz="16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课题调研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科技查新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项目评估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成果申报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人才选拔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科研管理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、</a:t>
            </a:r>
            <a:r>
              <a:rPr lang="zh-CN" altLang="en-US" sz="1600" dirty="0" smtClean="0">
                <a:solidFill>
                  <a:schemeClr val="tx2"/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期刊投稿</a:t>
            </a:r>
            <a:r>
              <a:rPr lang="zh-CN" alt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等用途。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943285" y="406781"/>
            <a:ext cx="197653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平台简介</a:t>
            </a:r>
          </a:p>
        </p:txBody>
      </p:sp>
      <p:sp>
        <p:nvSpPr>
          <p:cNvPr id="3" name="矩形 2"/>
          <p:cNvSpPr/>
          <p:nvPr/>
        </p:nvSpPr>
        <p:spPr>
          <a:xfrm>
            <a:off x="436458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1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78501" y="3644900"/>
            <a:ext cx="30987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《</a:t>
            </a:r>
            <a:r>
              <a:rPr lang="zh-CN" altLang="en-US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中文期刊服务平台</a:t>
            </a:r>
            <a:r>
              <a:rPr lang="en-US" altLang="zh-CN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7.0》</a:t>
            </a:r>
            <a:r>
              <a:rPr lang="zh-CN" altLang="en-US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重点新增了知识本体对象的挖掘、分析和呈现服务。使中文期刊平台兼具资源保障价值</a:t>
            </a:r>
            <a:r>
              <a:rPr lang="en-US" altLang="zh-CN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&amp;</a:t>
            </a:r>
            <a:r>
              <a:rPr lang="zh-CN" altLang="en-US" kern="0" dirty="0" smtClean="0">
                <a:solidFill>
                  <a:srgbClr val="029BD7"/>
                </a:solidFill>
                <a:latin typeface="思源黑体 CN Heavy" pitchFamily="34" charset="-122"/>
                <a:ea typeface="思源黑体 CN Heavy" pitchFamily="34" charset="-122"/>
                <a:cs typeface="Arial" pitchFamily="34" charset="0"/>
              </a:rPr>
              <a:t>知识情报价值。</a:t>
            </a:r>
            <a:endParaRPr lang="zh-CN" altLang="en-US" sz="1500" kern="0" dirty="0" smtClean="0">
              <a:solidFill>
                <a:sysClr val="windowText" lastClr="000000">
                  <a:lumMod val="75000"/>
                  <a:lumOff val="25000"/>
                </a:sysClr>
              </a:solidFill>
              <a:latin typeface="思源黑体 CN Medium" pitchFamily="34" charset="-122"/>
              <a:ea typeface="思源黑体 CN Medium" pitchFamily="34" charset="-122"/>
              <a:cs typeface="Arial" pitchFamily="34" charset="0"/>
            </a:endParaRPr>
          </a:p>
        </p:txBody>
      </p:sp>
      <p:pic>
        <p:nvPicPr>
          <p:cNvPr id="11" name="图片 3" descr="维普资讯中文期刊服务平台- 首页.png"/>
          <p:cNvPicPr>
            <a:picLocks noChangeAspect="1"/>
          </p:cNvPicPr>
          <p:nvPr/>
        </p:nvPicPr>
        <p:blipFill>
          <a:blip r:embed="rId3" cstate="print"/>
          <a:srcRect r="1936"/>
          <a:stretch>
            <a:fillRect/>
          </a:stretch>
        </p:blipFill>
        <p:spPr bwMode="auto">
          <a:xfrm>
            <a:off x="614259" y="3257141"/>
            <a:ext cx="4872141" cy="292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矩形 12"/>
          <p:cNvSpPr/>
          <p:nvPr/>
        </p:nvSpPr>
        <p:spPr>
          <a:xfrm>
            <a:off x="512659" y="1676400"/>
            <a:ext cx="85805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提升元数据质量，增补了元数据字段缺失，通过提高引文数据加工及反证率使文章被引次数获得提升。 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提供检索结果的分面聚类、排序筛选。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提供对象级别的垂直搜索，把读者体验从资源保障服务提升到知识对象服务。</a:t>
            </a:r>
          </a:p>
          <a:p>
            <a:pPr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思源黑体 CN Medium" pitchFamily="34" charset="-122"/>
                <a:ea typeface="思源黑体 CN Medium" pitchFamily="34" charset="-122"/>
                <a:cs typeface="Arial" pitchFamily="34" charset="0"/>
              </a:rPr>
              <a:t>七个维度知识对象的知识网络组织，直观获得信息分析结果，降低读者信息素养的要求。</a:t>
            </a:r>
          </a:p>
        </p:txBody>
      </p:sp>
      <p:sp>
        <p:nvSpPr>
          <p:cNvPr id="14" name="矩形 13"/>
          <p:cNvSpPr/>
          <p:nvPr/>
        </p:nvSpPr>
        <p:spPr>
          <a:xfrm>
            <a:off x="525359" y="1161246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dirty="0" smtClean="0">
                <a:solidFill>
                  <a:srgbClr val="44546A"/>
                </a:solidFill>
                <a:latin typeface="思源黑体 CN Bold" pitchFamily="34" charset="-122"/>
                <a:ea typeface="思源黑体 CN Bold" pitchFamily="34" charset="-122"/>
                <a:cs typeface="Arial" pitchFamily="34" charset="0"/>
              </a:rPr>
              <a:t>四大改进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平台参数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64223" y="1760545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02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6422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67122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700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7292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7026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943285" y="406781"/>
            <a:ext cx="197653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平台参数</a:t>
            </a:r>
          </a:p>
        </p:txBody>
      </p:sp>
      <p:sp>
        <p:nvSpPr>
          <p:cNvPr id="3" name="矩形 2"/>
          <p:cNvSpPr/>
          <p:nvPr/>
        </p:nvSpPr>
        <p:spPr>
          <a:xfrm>
            <a:off x="436458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2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676855" y="1541965"/>
            <a:ext cx="3667292" cy="1239708"/>
            <a:chOff x="1433625" y="1662349"/>
            <a:chExt cx="4590657" cy="1551846"/>
          </a:xfrm>
        </p:grpSpPr>
        <p:sp>
          <p:nvSpPr>
            <p:cNvPr id="84" name="矩形 8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87" name="圆角矩形 8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期刊总量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>
            <a:off x="676855" y="3222848"/>
            <a:ext cx="3667292" cy="1239708"/>
            <a:chOff x="1433625" y="1662349"/>
            <a:chExt cx="4590657" cy="1551846"/>
          </a:xfrm>
        </p:grpSpPr>
        <p:sp>
          <p:nvSpPr>
            <p:cNvPr id="90" name="矩形 89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1" name="组合 116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3" name="圆角矩形 92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核心期刊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92" name="矩形 91"/>
            <p:cNvSpPr/>
            <p:nvPr/>
          </p:nvSpPr>
          <p:spPr>
            <a:xfrm>
              <a:off x="3338126" y="2147135"/>
              <a:ext cx="2395792" cy="58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1983</a:t>
              </a: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种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76855" y="4930624"/>
            <a:ext cx="3667292" cy="1239708"/>
            <a:chOff x="1433625" y="1662349"/>
            <a:chExt cx="4590657" cy="1551846"/>
          </a:xfrm>
        </p:grpSpPr>
        <p:sp>
          <p:nvSpPr>
            <p:cNvPr id="96" name="矩形 95"/>
            <p:cNvSpPr/>
            <p:nvPr/>
          </p:nvSpPr>
          <p:spPr>
            <a:xfrm rot="5400000">
              <a:off x="3731353" y="892886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97" name="组合 12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99" name="圆角矩形 98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文献总量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98" name="矩形 97"/>
            <p:cNvSpPr/>
            <p:nvPr/>
          </p:nvSpPr>
          <p:spPr>
            <a:xfrm>
              <a:off x="3323842" y="2147133"/>
              <a:ext cx="2395792" cy="693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5900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余万篇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943308" y="1541965"/>
            <a:ext cx="3667292" cy="1239708"/>
            <a:chOff x="1433625" y="1662349"/>
            <a:chExt cx="4590657" cy="1551846"/>
          </a:xfrm>
        </p:grpSpPr>
        <p:sp>
          <p:nvSpPr>
            <p:cNvPr id="102" name="矩形 101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3" name="组合 130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回溯年限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3052449" y="1939092"/>
              <a:ext cx="2957548" cy="10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1989</a:t>
              </a: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年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部分期刊回溯至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1955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年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43308" y="3222848"/>
            <a:ext cx="3667292" cy="1239708"/>
            <a:chOff x="1433625" y="1662349"/>
            <a:chExt cx="4590657" cy="1551846"/>
          </a:xfrm>
        </p:grpSpPr>
        <p:sp>
          <p:nvSpPr>
            <p:cNvPr id="108" name="矩形 107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09" name="组合 153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1" name="圆角矩形 110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更新周期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3004756" y="1937238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中心网站</a:t>
              </a:r>
              <a:endPara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每日更新</a:t>
              </a:r>
              <a:endPara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4943308" y="4944072"/>
            <a:ext cx="3667292" cy="1239708"/>
            <a:chOff x="1433625" y="1662349"/>
            <a:chExt cx="4590657" cy="1551846"/>
          </a:xfrm>
        </p:grpSpPr>
        <p:sp>
          <p:nvSpPr>
            <p:cNvPr id="114" name="矩形 113"/>
            <p:cNvSpPr/>
            <p:nvPr/>
          </p:nvSpPr>
          <p:spPr>
            <a:xfrm rot="5400000">
              <a:off x="3731353" y="892887"/>
              <a:ext cx="1478036" cy="3107822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115" name="组合 159"/>
            <p:cNvGrpSpPr/>
            <p:nvPr/>
          </p:nvGrpSpPr>
          <p:grpSpPr>
            <a:xfrm>
              <a:off x="1433625" y="1662349"/>
              <a:ext cx="1551622" cy="1551846"/>
              <a:chOff x="1303009" y="1641021"/>
              <a:chExt cx="1471451" cy="1471664"/>
            </a:xfrm>
          </p:grpSpPr>
          <p:sp>
            <p:nvSpPr>
              <p:cNvPr id="117" name="圆角矩形 116"/>
              <p:cNvSpPr/>
              <p:nvPr/>
            </p:nvSpPr>
            <p:spPr>
              <a:xfrm>
                <a:off x="1303009" y="1641021"/>
                <a:ext cx="1471451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>
                <a:off x="1339538" y="1677192"/>
                <a:ext cx="1434922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版权保护</a:t>
                </a:r>
                <a:endParaRPr kumimoji="0" lang="zh-CN" alt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116" name="矩形 115"/>
            <p:cNvSpPr/>
            <p:nvPr/>
          </p:nvSpPr>
          <p:spPr>
            <a:xfrm>
              <a:off x="2993702" y="1958217"/>
              <a:ext cx="2957548" cy="104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   严格遵守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著作权法</a:t>
              </a: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》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与期刊社签署收录协议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支付版权使用费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065188" y="1753131"/>
            <a:ext cx="2157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rPr>
              <a:t>14100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rPr>
              <a:t>余种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Medium" pitchFamily="34" charset="-122"/>
              <a:ea typeface="思源黑体 CN Medium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rPr>
              <a:t>其中现刊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rPr>
              <a:t>9400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rPr>
              <a:t>余种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Medium" pitchFamily="34" charset="-122"/>
              <a:ea typeface="思源黑体 CN Medium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/>
          <p:nvPr/>
        </p:nvSpPr>
        <p:spPr>
          <a:xfrm>
            <a:off x="943285" y="406781"/>
            <a:ext cx="1976534" cy="407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000" b="1" dirty="0" smtClean="0">
                <a:solidFill>
                  <a:srgbClr val="1B2135"/>
                </a:solidFill>
                <a:latin typeface="微软雅黑"/>
                <a:cs typeface="微软雅黑"/>
              </a:rPr>
              <a:t>平台参数</a:t>
            </a:r>
          </a:p>
        </p:txBody>
      </p:sp>
      <p:sp>
        <p:nvSpPr>
          <p:cNvPr id="3" name="矩形 2"/>
          <p:cNvSpPr/>
          <p:nvPr/>
        </p:nvSpPr>
        <p:spPr>
          <a:xfrm>
            <a:off x="436458" y="373424"/>
            <a:ext cx="495676" cy="474005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300" b="1" dirty="0" smtClean="0">
                <a:solidFill>
                  <a:srgbClr val="1B2135"/>
                </a:solidFill>
                <a:latin typeface="Calibri"/>
                <a:ea typeface="宋体"/>
              </a:rPr>
              <a:t>2</a:t>
            </a:r>
            <a:endParaRPr kumimoji="1" lang="zh-CN" altLang="en-US" sz="2300" b="1" dirty="0">
              <a:solidFill>
                <a:srgbClr val="1B2135"/>
              </a:solidFill>
              <a:latin typeface="Calibri"/>
              <a:ea typeface="宋体"/>
            </a:endParaRPr>
          </a:p>
        </p:txBody>
      </p:sp>
      <p:grpSp>
        <p:nvGrpSpPr>
          <p:cNvPr id="64" name="组合 14"/>
          <p:cNvGrpSpPr/>
          <p:nvPr/>
        </p:nvGrpSpPr>
        <p:grpSpPr>
          <a:xfrm>
            <a:off x="461858" y="1245635"/>
            <a:ext cx="8186773" cy="1024204"/>
            <a:chOff x="1433625" y="1662349"/>
            <a:chExt cx="10889844" cy="1551846"/>
          </a:xfrm>
        </p:grpSpPr>
        <p:sp>
          <p:nvSpPr>
            <p:cNvPr id="65" name="矩形 64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66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学科分类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医药卫生、农业科学、机械工程、自动化与计算机技术、化学工程、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经济管理、政治法律、哲学宗教、文学艺术等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35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个学科大类，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457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个学科小类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70" name="组合 14"/>
          <p:cNvGrpSpPr/>
          <p:nvPr/>
        </p:nvGrpSpPr>
        <p:grpSpPr>
          <a:xfrm>
            <a:off x="461858" y="2612753"/>
            <a:ext cx="8186773" cy="1024204"/>
            <a:chOff x="1433625" y="1662349"/>
            <a:chExt cx="10889844" cy="1551846"/>
          </a:xfrm>
        </p:grpSpPr>
        <p:sp>
          <p:nvSpPr>
            <p:cNvPr id="71" name="矩形 70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2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74" name="圆角矩形 73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检索方式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3323841" y="1843080"/>
              <a:ext cx="8499693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文献检索、期刊检索、主题检索、作者检索、机构检索、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基金检索、学科检索、地区检索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以及基于这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8</a:t>
              </a: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个维度的综合检索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76" name="组合 14"/>
          <p:cNvGrpSpPr/>
          <p:nvPr/>
        </p:nvGrpSpPr>
        <p:grpSpPr>
          <a:xfrm>
            <a:off x="461858" y="3992571"/>
            <a:ext cx="8186773" cy="1024204"/>
            <a:chOff x="1433625" y="1662349"/>
            <a:chExt cx="10889844" cy="1551846"/>
          </a:xfrm>
        </p:grpSpPr>
        <p:sp>
          <p:nvSpPr>
            <p:cNvPr id="77" name="矩形 76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78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80" name="圆角矩形 79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著录标准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853263" y="1846053"/>
              <a:ext cx="9327368" cy="1305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中国图书馆分类法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检索期刊条目著录规则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 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文献主题标引规则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》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、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《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文后参考文献著录规则</a:t>
              </a:r>
              <a:r>
                <a:rPr kumimoji="0" lang="en-US" altLang="zh-CN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》 (GB/T 7714-2005) </a:t>
              </a:r>
              <a:r>
                <a:rPr kumimoji="0" lang="zh-CN" altLang="en-US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，</a:t>
              </a:r>
              <a:endParaRPr kumimoji="0" lang="en-US" altLang="zh-CN" sz="15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严格人工质检，著录错误率≤</a:t>
              </a:r>
              <a:r>
                <a:rPr kumimoji="0" lang="en-US" altLang="zh-C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0.0003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  <p:grpSp>
        <p:nvGrpSpPr>
          <p:cNvPr id="82" name="组合 14"/>
          <p:cNvGrpSpPr/>
          <p:nvPr/>
        </p:nvGrpSpPr>
        <p:grpSpPr>
          <a:xfrm>
            <a:off x="461858" y="5361183"/>
            <a:ext cx="8186773" cy="1024204"/>
            <a:chOff x="1433625" y="1662349"/>
            <a:chExt cx="10889844" cy="1551846"/>
          </a:xfrm>
        </p:grpSpPr>
        <p:sp>
          <p:nvSpPr>
            <p:cNvPr id="83" name="矩形 82"/>
            <p:cNvSpPr/>
            <p:nvPr/>
          </p:nvSpPr>
          <p:spPr>
            <a:xfrm rot="5400000">
              <a:off x="6773817" y="-2347566"/>
              <a:ext cx="1478036" cy="9621269"/>
            </a:xfrm>
            <a:prstGeom prst="rect">
              <a:avLst/>
            </a:prstGeom>
            <a:solidFill>
              <a:srgbClr val="02AFF3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grpSp>
          <p:nvGrpSpPr>
            <p:cNvPr id="85" name="组合 68"/>
            <p:cNvGrpSpPr/>
            <p:nvPr/>
          </p:nvGrpSpPr>
          <p:grpSpPr>
            <a:xfrm>
              <a:off x="1433625" y="1662349"/>
              <a:ext cx="1391070" cy="1551846"/>
              <a:chOff x="1303009" y="1641021"/>
              <a:chExt cx="1319195" cy="1471664"/>
            </a:xfrm>
          </p:grpSpPr>
          <p:sp>
            <p:nvSpPr>
              <p:cNvPr id="91" name="圆角矩形 90"/>
              <p:cNvSpPr/>
              <p:nvPr/>
            </p:nvSpPr>
            <p:spPr>
              <a:xfrm>
                <a:off x="1303009" y="1641021"/>
                <a:ext cx="1319195" cy="1471451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0D0D0D">
                      <a:lumMod val="0"/>
                      <a:lumOff val="100000"/>
                    </a:srgbClr>
                  </a:gs>
                  <a:gs pos="100000">
                    <a:sysClr val="window" lastClr="FFFFFF">
                      <a:lumMod val="65000"/>
                    </a:sysClr>
                  </a:gs>
                  <a:gs pos="74000">
                    <a:sysClr val="window" lastClr="FFFFFF">
                      <a:lumMod val="75000"/>
                    </a:sys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368300" dist="139700" dir="7980000" sx="108000" sy="108000" algn="t" rotWithShape="0">
                  <a:prstClr val="black">
                    <a:alpha val="27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宋体"/>
                  <a:cs typeface="+mn-cs"/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1339538" y="1677192"/>
                <a:ext cx="1282665" cy="1435493"/>
              </a:xfrm>
              <a:prstGeom prst="roundRect">
                <a:avLst>
                  <a:gd name="adj" fmla="val 9690"/>
                </a:avLst>
              </a:prstGeom>
              <a:gradFill flip="none" rotWithShape="1">
                <a:gsLst>
                  <a:gs pos="0">
                    <a:srgbClr val="0D0D0D">
                      <a:lumMod val="0"/>
                      <a:lumOff val="100000"/>
                    </a:srgbClr>
                  </a:gs>
                  <a:gs pos="35000">
                    <a:srgbClr val="FFFFFF"/>
                  </a:gs>
                  <a:gs pos="79000">
                    <a:sysClr val="window" lastClr="FFFFFF">
                      <a:lumMod val="85000"/>
                    </a:sysClr>
                  </a:gs>
                  <a:gs pos="63000">
                    <a:srgbClr val="E9E9E9"/>
                  </a:gs>
                  <a:gs pos="95000">
                    <a:sysClr val="window" lastClr="FFFFFF">
                      <a:lumMod val="75000"/>
                    </a:sys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2F2F2">
                        <a:lumMod val="25000"/>
                      </a:srgbClr>
                    </a:solidFill>
                    <a:effectLst/>
                    <a:uLnTx/>
                    <a:uFillTx/>
                    <a:latin typeface="思源黑体 CN Bold" pitchFamily="34" charset="-122"/>
                    <a:ea typeface="思源黑体 CN Bold" pitchFamily="34" charset="-122"/>
                    <a:cs typeface="+mn-cs"/>
                  </a:rPr>
                  <a:t>技术标准</a:t>
                </a:r>
                <a:endParaRPr kumimoji="0" lang="zh-CN" altLang="en-US" sz="2500" b="0" i="0" u="none" strike="noStrike" kern="0" cap="none" spc="0" normalizeH="0" baseline="0" noProof="0" dirty="0">
                  <a:ln>
                    <a:noFill/>
                  </a:ln>
                  <a:solidFill>
                    <a:srgbClr val="F2F2F2">
                      <a:lumMod val="25000"/>
                    </a:srgbClr>
                  </a:solidFill>
                  <a:effectLst/>
                  <a:uLnTx/>
                  <a:uFillTx/>
                  <a:latin typeface="思源黑体 CN Bold" pitchFamily="34" charset="-122"/>
                  <a:ea typeface="思源黑体 CN Bold" pitchFamily="34" charset="-122"/>
                  <a:cs typeface="+mn-cs"/>
                </a:endParaRP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2853264" y="1894863"/>
              <a:ext cx="9327369" cy="1119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采用百度、淘宝等大型企业共同采用的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Hadoop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架构体系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高可靠性、高扩展性、高效性、高容错性，支持云服务架构</a:t>
              </a:r>
              <a:endPara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同时支持 </a:t>
              </a:r>
              <a:r>
                <a:rPr kumimoji="0" lang="en-US" altLang="zh-CN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Openurl</a:t>
              </a: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 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思源黑体 CN Medium" pitchFamily="34" charset="-122"/>
                  <a:ea typeface="思源黑体 CN Medium" pitchFamily="34" charset="-122"/>
                </a:rPr>
                <a:t>国际标准协议，可为客户单位提供异构数据库的开放链接增值服务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Medium" pitchFamily="34" charset="-122"/>
                <a:ea typeface="思源黑体 CN Medium" pitchFamily="34" charset="-122"/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工作网盘\工作杂\Office模版\IOS9 STYLE [TEMPLATE]\背景图\5.jpg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" name="文本框 12"/>
          <p:cNvSpPr txBox="1"/>
          <p:nvPr/>
        </p:nvSpPr>
        <p:spPr>
          <a:xfrm>
            <a:off x="3473278" y="4516228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Calibri" panose="020F0502020204030204" pitchFamily="34" charset="0"/>
                <a:ea typeface="Adobe Gothic Std B" panose="020B0800000000000000" pitchFamily="34" charset="-128"/>
              </a:defRPr>
            </a:lvl1pPr>
          </a:lstStyle>
          <a:p>
            <a:pPr algn="ctr"/>
            <a:r>
              <a:rPr lang="zh-CN" altLang="en-US" sz="4400" b="0" dirty="0" smtClean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六大功能</a:t>
            </a:r>
          </a:p>
        </p:txBody>
      </p:sp>
      <p:sp>
        <p:nvSpPr>
          <p:cNvPr id="22" name="椭圆 21"/>
          <p:cNvSpPr/>
          <p:nvPr/>
        </p:nvSpPr>
        <p:spPr>
          <a:xfrm>
            <a:off x="3384296" y="1420212"/>
            <a:ext cx="2619658" cy="2619658"/>
          </a:xfrm>
          <a:prstGeom prst="ellipse">
            <a:avLst/>
          </a:prstGeom>
          <a:solidFill>
            <a:srgbClr val="F8F9FA">
              <a:alpha val="10196"/>
            </a:srgbClr>
          </a:solidFill>
          <a:ln w="12700" cap="flat" cmpd="sng" algn="ctr">
            <a:solidFill>
              <a:srgbClr val="FFFFFF">
                <a:alpha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方正兰亭超细黑简体" panose="02000000000000000000" pitchFamily="2" charset="-122"/>
              <a:ea typeface="方正兰亭超细黑简体" panose="02000000000000000000" pitchFamily="2" charset="-122"/>
              <a:cs typeface="+mn-cs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3742583" y="1760545"/>
            <a:ext cx="19030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0" cap="none" spc="300" normalizeH="0" baseline="0" noProof="0" dirty="0" smtClean="0">
                <a:ln w="28575">
                  <a:solidFill>
                    <a:sysClr val="window" lastClr="FFFFFF"/>
                  </a:solidFill>
                </a:ln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Impact" panose="020B0806030902050204" pitchFamily="34" charset="0"/>
              </a:rPr>
              <a:t>03</a:t>
            </a:r>
            <a:endParaRPr kumimoji="0" lang="zh-CN" altLang="en-US" sz="12000" b="0" i="0" u="none" strike="noStrike" kern="0" cap="none" spc="300" normalizeH="0" baseline="0" noProof="0" dirty="0">
              <a:ln w="28575">
                <a:solidFill>
                  <a:sysClr val="window" lastClr="FFFFFF"/>
                </a:solidFill>
              </a:ln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42583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45482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48381" y="5419004"/>
            <a:ext cx="193937" cy="177939"/>
          </a:xfrm>
          <a:prstGeom prst="rect">
            <a:avLst/>
          </a:prstGeom>
          <a:solidFill>
            <a:srgbClr val="F8F8F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951281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66667" y="5419004"/>
            <a:ext cx="193937" cy="177939"/>
          </a:xfrm>
          <a:prstGeom prst="rect">
            <a:avLst/>
          </a:prstGeom>
          <a:solidFill>
            <a:srgbClr val="F8F8F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3688</Words>
  <Application>Microsoft Office PowerPoint</Application>
  <PresentationFormat>全屏显示(4:3)</PresentationFormat>
  <Paragraphs>390</Paragraphs>
  <Slides>46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9" baseType="lpstr">
      <vt:lpstr>Arial</vt:lpstr>
      <vt:lpstr>宋体</vt:lpstr>
      <vt:lpstr>Century Gothic</vt:lpstr>
      <vt:lpstr>微软雅黑</vt:lpstr>
      <vt:lpstr>思源黑体 CN Medium</vt:lpstr>
      <vt:lpstr>Calibri</vt:lpstr>
      <vt:lpstr>思源黑体 CN Bold</vt:lpstr>
      <vt:lpstr>经典美黑简</vt:lpstr>
      <vt:lpstr>Impact</vt:lpstr>
      <vt:lpstr>方正兰亭超细黑简体</vt:lpstr>
      <vt:lpstr>思源黑体 CN Heavy</vt:lpstr>
      <vt:lpstr>Wingdings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mayo</dc:creator>
  <cp:lastModifiedBy>lenovo</cp:lastModifiedBy>
  <cp:revision>222</cp:revision>
  <dcterms:created xsi:type="dcterms:W3CDTF">2015-04-26T00:57:12Z</dcterms:created>
  <dcterms:modified xsi:type="dcterms:W3CDTF">2017-11-01T05:24:49Z</dcterms:modified>
</cp:coreProperties>
</file>